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326" r:id="rId3"/>
    <p:sldId id="327" r:id="rId4"/>
    <p:sldId id="328" r:id="rId5"/>
    <p:sldId id="329" r:id="rId6"/>
    <p:sldId id="272" r:id="rId7"/>
    <p:sldId id="258" r:id="rId8"/>
    <p:sldId id="259" r:id="rId9"/>
    <p:sldId id="260" r:id="rId10"/>
    <p:sldId id="262" r:id="rId11"/>
    <p:sldId id="263" r:id="rId12"/>
    <p:sldId id="266" r:id="rId13"/>
    <p:sldId id="265" r:id="rId14"/>
    <p:sldId id="267" r:id="rId15"/>
    <p:sldId id="271" r:id="rId16"/>
    <p:sldId id="273" r:id="rId17"/>
    <p:sldId id="330" r:id="rId18"/>
    <p:sldId id="343" r:id="rId19"/>
    <p:sldId id="384" r:id="rId20"/>
    <p:sldId id="308" r:id="rId21"/>
    <p:sldId id="332" r:id="rId22"/>
    <p:sldId id="333" r:id="rId23"/>
    <p:sldId id="392" r:id="rId24"/>
    <p:sldId id="393" r:id="rId25"/>
    <p:sldId id="334" r:id="rId26"/>
    <p:sldId id="335" r:id="rId27"/>
    <p:sldId id="336" r:id="rId28"/>
    <p:sldId id="457" r:id="rId29"/>
    <p:sldId id="309" r:id="rId30"/>
    <p:sldId id="337" r:id="rId31"/>
    <p:sldId id="396" r:id="rId32"/>
    <p:sldId id="397" r:id="rId33"/>
    <p:sldId id="398" r:id="rId34"/>
    <p:sldId id="399" r:id="rId35"/>
    <p:sldId id="338" r:id="rId36"/>
    <p:sldId id="339" r:id="rId37"/>
    <p:sldId id="400" r:id="rId38"/>
    <p:sldId id="456" r:id="rId39"/>
    <p:sldId id="340" r:id="rId40"/>
    <p:sldId id="402" r:id="rId41"/>
    <p:sldId id="403" r:id="rId42"/>
    <p:sldId id="404" r:id="rId43"/>
    <p:sldId id="341" r:id="rId44"/>
    <p:sldId id="455" r:id="rId45"/>
    <p:sldId id="315" r:id="rId46"/>
    <p:sldId id="344" r:id="rId47"/>
    <p:sldId id="387" r:id="rId48"/>
    <p:sldId id="345" r:id="rId49"/>
    <p:sldId id="346" r:id="rId50"/>
    <p:sldId id="316" r:id="rId51"/>
    <p:sldId id="347" r:id="rId52"/>
    <p:sldId id="348" r:id="rId53"/>
    <p:sldId id="454" r:id="rId54"/>
    <p:sldId id="349" r:id="rId55"/>
    <p:sldId id="350" r:id="rId56"/>
    <p:sldId id="388" r:id="rId57"/>
    <p:sldId id="407" r:id="rId58"/>
    <p:sldId id="409" r:id="rId59"/>
    <p:sldId id="408" r:id="rId60"/>
    <p:sldId id="352" r:id="rId61"/>
    <p:sldId id="353" r:id="rId62"/>
    <p:sldId id="355" r:id="rId63"/>
    <p:sldId id="356" r:id="rId64"/>
    <p:sldId id="453" r:id="rId65"/>
    <p:sldId id="357" r:id="rId66"/>
    <p:sldId id="358" r:id="rId67"/>
    <p:sldId id="410" r:id="rId68"/>
    <p:sldId id="411" r:id="rId69"/>
    <p:sldId id="359" r:id="rId70"/>
    <p:sldId id="412" r:id="rId71"/>
    <p:sldId id="413" r:id="rId72"/>
    <p:sldId id="452" r:id="rId73"/>
    <p:sldId id="311" r:id="rId74"/>
    <p:sldId id="362" r:id="rId75"/>
    <p:sldId id="416" r:id="rId76"/>
    <p:sldId id="417" r:id="rId77"/>
    <p:sldId id="418" r:id="rId78"/>
    <p:sldId id="419" r:id="rId79"/>
    <p:sldId id="420" r:id="rId80"/>
    <p:sldId id="360" r:id="rId81"/>
    <p:sldId id="421" r:id="rId82"/>
    <p:sldId id="451" r:id="rId83"/>
    <p:sldId id="363" r:id="rId84"/>
    <p:sldId id="424" r:id="rId85"/>
    <p:sldId id="425" r:id="rId86"/>
    <p:sldId id="426" r:id="rId87"/>
    <p:sldId id="423" r:id="rId88"/>
    <p:sldId id="365" r:id="rId89"/>
    <p:sldId id="450" r:id="rId90"/>
    <p:sldId id="320" r:id="rId91"/>
    <p:sldId id="370" r:id="rId92"/>
    <p:sldId id="367" r:id="rId93"/>
    <p:sldId id="435" r:id="rId94"/>
    <p:sldId id="436" r:id="rId95"/>
    <p:sldId id="437" r:id="rId96"/>
    <p:sldId id="438" r:id="rId97"/>
    <p:sldId id="368" r:id="rId98"/>
    <p:sldId id="439" r:id="rId99"/>
    <p:sldId id="369" r:id="rId100"/>
    <p:sldId id="372" r:id="rId101"/>
    <p:sldId id="373" r:id="rId102"/>
    <p:sldId id="449" r:id="rId103"/>
    <p:sldId id="374" r:id="rId104"/>
    <p:sldId id="375" r:id="rId105"/>
    <p:sldId id="458" r:id="rId106"/>
    <p:sldId id="376" r:id="rId107"/>
    <p:sldId id="459" r:id="rId108"/>
    <p:sldId id="460" r:id="rId109"/>
    <p:sldId id="461" r:id="rId110"/>
    <p:sldId id="462" r:id="rId111"/>
    <p:sldId id="463" r:id="rId112"/>
    <p:sldId id="464" r:id="rId113"/>
    <p:sldId id="465" r:id="rId114"/>
    <p:sldId id="466" r:id="rId115"/>
    <p:sldId id="467" r:id="rId116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400" y="3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08/03/2022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074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08/03/2022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30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08/03/2022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328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08/03/2022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121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08/03/2022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12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08/03/2022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44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08/03/2022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42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08/03/2022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282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08/03/2022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184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08/03/2022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762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0786-3030-4160-9468-62B9527C914D}" type="datetimeFigureOut">
              <a:rPr lang="it-IT" smtClean="0"/>
              <a:t>08/03/2022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089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70786-3030-4160-9468-62B9527C914D}" type="datetimeFigureOut">
              <a:rPr lang="it-IT" smtClean="0"/>
              <a:t>08/03/2022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472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42.png"/><Relationship Id="rId7" Type="http://schemas.openxmlformats.org/officeDocument/2006/relationships/image" Target="../media/image81.png"/><Relationship Id="rId12" Type="http://schemas.openxmlformats.org/officeDocument/2006/relationships/image" Target="../media/image1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132.png"/><Relationship Id="rId5" Type="http://schemas.openxmlformats.org/officeDocument/2006/relationships/image" Target="../media/image49.png"/><Relationship Id="rId10" Type="http://schemas.openxmlformats.org/officeDocument/2006/relationships/image" Target="../media/image111.png"/><Relationship Id="rId4" Type="http://schemas.openxmlformats.org/officeDocument/2006/relationships/image" Target="../media/image43.png"/><Relationship Id="rId9" Type="http://schemas.openxmlformats.org/officeDocument/2006/relationships/image" Target="../media/image10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155.png"/><Relationship Id="rId3" Type="http://schemas.openxmlformats.org/officeDocument/2006/relationships/image" Target="../media/image42.png"/><Relationship Id="rId7" Type="http://schemas.openxmlformats.org/officeDocument/2006/relationships/image" Target="../media/image81.png"/><Relationship Id="rId12" Type="http://schemas.openxmlformats.org/officeDocument/2006/relationships/image" Target="../media/image1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132.png"/><Relationship Id="rId5" Type="http://schemas.openxmlformats.org/officeDocument/2006/relationships/image" Target="../media/image49.png"/><Relationship Id="rId15" Type="http://schemas.openxmlformats.org/officeDocument/2006/relationships/image" Target="../media/image157.png"/><Relationship Id="rId10" Type="http://schemas.openxmlformats.org/officeDocument/2006/relationships/image" Target="../media/image111.png"/><Relationship Id="rId4" Type="http://schemas.openxmlformats.org/officeDocument/2006/relationships/image" Target="../media/image43.png"/><Relationship Id="rId9" Type="http://schemas.openxmlformats.org/officeDocument/2006/relationships/image" Target="../media/image102.png"/><Relationship Id="rId14" Type="http://schemas.openxmlformats.org/officeDocument/2006/relationships/image" Target="../media/image1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interpret-glm-output-in-r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8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42.png"/><Relationship Id="rId7" Type="http://schemas.openxmlformats.org/officeDocument/2006/relationships/image" Target="../media/image8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42.png"/><Relationship Id="rId7" Type="http://schemas.openxmlformats.org/officeDocument/2006/relationships/image" Target="../media/image8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10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42.png"/><Relationship Id="rId7" Type="http://schemas.openxmlformats.org/officeDocument/2006/relationships/image" Target="../media/image8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49.png"/><Relationship Id="rId10" Type="http://schemas.openxmlformats.org/officeDocument/2006/relationships/image" Target="../media/image111.png"/><Relationship Id="rId4" Type="http://schemas.openxmlformats.org/officeDocument/2006/relationships/image" Target="../media/image43.png"/><Relationship Id="rId9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9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39E24F-75E2-41AB-8E13-C935A9BB4B34}"/>
              </a:ext>
            </a:extLst>
          </p:cNvPr>
          <p:cNvSpPr/>
          <p:nvPr/>
        </p:nvSpPr>
        <p:spPr>
          <a:xfrm>
            <a:off x="4581542" y="128449"/>
            <a:ext cx="3028922" cy="490879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Methods and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A22A2B-0152-4C7B-91B3-F9CE95F778A1}"/>
              </a:ext>
            </a:extLst>
          </p:cNvPr>
          <p:cNvSpPr txBox="1"/>
          <p:nvPr/>
        </p:nvSpPr>
        <p:spPr>
          <a:xfrm>
            <a:off x="99646" y="619326"/>
            <a:ext cx="12022016" cy="20621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METHODS: </a:t>
            </a:r>
          </a:p>
          <a:p>
            <a:r>
              <a:rPr lang="it-IT" sz="1600" dirty="0"/>
              <a:t>Sampling of 240 1year </a:t>
            </a:r>
            <a:r>
              <a:rPr lang="it-IT" sz="1600" dirty="0" err="1"/>
              <a:t>old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 (</a:t>
            </a:r>
            <a:r>
              <a:rPr lang="it-IT" sz="1600" dirty="0">
                <a:highlight>
                  <a:srgbClr val="FFFF00"/>
                </a:highlight>
              </a:rPr>
              <a:t>120 from </a:t>
            </a:r>
            <a:r>
              <a:rPr lang="it-IT" sz="1600" dirty="0" err="1">
                <a:highlight>
                  <a:srgbClr val="FFFF00"/>
                </a:highlight>
              </a:rPr>
              <a:t>own-rooted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/>
              <a:t>plant</a:t>
            </a:r>
            <a:r>
              <a:rPr lang="it-IT" sz="1600" dirty="0"/>
              <a:t>; and 120 from </a:t>
            </a:r>
            <a:r>
              <a:rPr lang="it-IT" sz="1600" dirty="0" err="1"/>
              <a:t>grafted</a:t>
            </a:r>
            <a:r>
              <a:rPr lang="it-IT" sz="1600" dirty="0"/>
              <a:t> </a:t>
            </a:r>
            <a:r>
              <a:rPr lang="it-IT" sz="1600" dirty="0" err="1"/>
              <a:t>ones</a:t>
            </a:r>
            <a:r>
              <a:rPr lang="it-IT" sz="1600" dirty="0"/>
              <a:t>)</a:t>
            </a:r>
          </a:p>
          <a:p>
            <a:pPr marL="160738" indent="-160738">
              <a:buFont typeface="Arial" panose="020B0604020202020204" pitchFamily="34" charset="0"/>
              <a:buChar char="•"/>
            </a:pPr>
            <a:r>
              <a:rPr lang="it-IT" sz="1600" dirty="0"/>
              <a:t>2020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Biometric</a:t>
            </a:r>
            <a:r>
              <a:rPr lang="it-IT" sz="1600" dirty="0"/>
              <a:t>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diameter</a:t>
            </a:r>
            <a:r>
              <a:rPr lang="it-IT" sz="1600" dirty="0"/>
              <a:t>, </a:t>
            </a:r>
            <a:r>
              <a:rPr lang="it-IT" sz="1600" dirty="0" err="1"/>
              <a:t>length</a:t>
            </a:r>
            <a:r>
              <a:rPr lang="it-IT" sz="1600" dirty="0"/>
              <a:t>,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nodes</a:t>
            </a:r>
            <a:r>
              <a:rPr lang="it-IT" sz="1600" dirty="0"/>
              <a:t>) of </a:t>
            </a:r>
            <a:r>
              <a:rPr lang="it-IT" sz="1600" b="1" dirty="0"/>
              <a:t>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r>
              <a:rPr lang="it-IT" sz="1600" b="1" dirty="0"/>
              <a:t> (</a:t>
            </a:r>
            <a:r>
              <a:rPr lang="it-IT" sz="1600" b="1" dirty="0" err="1"/>
              <a:t>parent</a:t>
            </a:r>
            <a:r>
              <a:rPr lang="it-IT" sz="1600" b="1" dirty="0"/>
              <a:t>)</a:t>
            </a:r>
            <a:r>
              <a:rPr lang="it-IT" sz="1600" dirty="0"/>
              <a:t>;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Qualitative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node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/</a:t>
            </a:r>
            <a:r>
              <a:rPr lang="it-IT" sz="1600" dirty="0" err="1"/>
              <a:t>sylleptic</a:t>
            </a:r>
            <a:r>
              <a:rPr lang="it-IT" sz="1600" dirty="0"/>
              <a:t> (M= mixed, C=</a:t>
            </a:r>
            <a:r>
              <a:rPr lang="it-IT" sz="1600" dirty="0" err="1"/>
              <a:t>catkin</a:t>
            </a:r>
            <a:r>
              <a:rPr lang="it-IT" sz="1600" dirty="0"/>
              <a:t>, V=vegetative, B=blind) of the </a:t>
            </a:r>
            <a:r>
              <a:rPr lang="it-IT" sz="1600" b="1" dirty="0" err="1"/>
              <a:t>same</a:t>
            </a:r>
            <a:r>
              <a:rPr lang="it-IT" sz="1600" b="1" dirty="0"/>
              <a:t> 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endParaRPr lang="it-IT" sz="1600" dirty="0"/>
          </a:p>
          <a:p>
            <a:pPr marL="192885" indent="-192885">
              <a:buFont typeface="Arial" panose="020B0604020202020204" pitchFamily="34" charset="0"/>
              <a:buChar char="•"/>
            </a:pPr>
            <a:r>
              <a:rPr lang="it-IT" sz="1600" dirty="0"/>
              <a:t>2021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Biometric</a:t>
            </a:r>
            <a:r>
              <a:rPr lang="it-IT" sz="1600" dirty="0"/>
              <a:t>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diameter</a:t>
            </a:r>
            <a:r>
              <a:rPr lang="it-IT" sz="1600" dirty="0"/>
              <a:t>, </a:t>
            </a:r>
            <a:r>
              <a:rPr lang="it-IT" sz="1600" dirty="0" err="1"/>
              <a:t>length</a:t>
            </a:r>
            <a:r>
              <a:rPr lang="it-IT" sz="1600" dirty="0"/>
              <a:t>,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nodes</a:t>
            </a:r>
            <a:r>
              <a:rPr lang="it-IT" sz="1600" dirty="0"/>
              <a:t>) of </a:t>
            </a:r>
            <a:r>
              <a:rPr lang="it-IT" sz="1600" b="1" dirty="0"/>
              <a:t>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r>
              <a:rPr lang="it-IT" sz="1600" b="1" dirty="0"/>
              <a:t> </a:t>
            </a:r>
            <a:r>
              <a:rPr lang="it-IT" sz="1600" dirty="0"/>
              <a:t>(</a:t>
            </a:r>
            <a:r>
              <a:rPr lang="it-IT" sz="1600" dirty="0" err="1"/>
              <a:t>child</a:t>
            </a:r>
            <a:r>
              <a:rPr lang="it-IT" sz="1600" dirty="0"/>
              <a:t>) </a:t>
            </a:r>
            <a:r>
              <a:rPr lang="it-IT" sz="1600" dirty="0" err="1"/>
              <a:t>born</a:t>
            </a:r>
            <a:r>
              <a:rPr lang="it-IT" sz="1600" dirty="0"/>
              <a:t> from the </a:t>
            </a:r>
            <a:r>
              <a:rPr lang="it-IT" sz="1600" dirty="0" err="1"/>
              <a:t>parerent</a:t>
            </a:r>
            <a:r>
              <a:rPr lang="it-IT" sz="1600" dirty="0"/>
              <a:t>;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Qualitative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node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/</a:t>
            </a:r>
            <a:r>
              <a:rPr lang="it-IT" sz="1600" dirty="0" err="1"/>
              <a:t>sylleptic</a:t>
            </a:r>
            <a:r>
              <a:rPr lang="it-IT" sz="1600" dirty="0"/>
              <a:t> (M= mixed, C=</a:t>
            </a:r>
            <a:r>
              <a:rPr lang="it-IT" sz="1600" dirty="0" err="1"/>
              <a:t>catkin</a:t>
            </a:r>
            <a:r>
              <a:rPr lang="it-IT" sz="1600" dirty="0"/>
              <a:t>, V=vegetative, B=blind) of the </a:t>
            </a:r>
            <a:r>
              <a:rPr lang="it-IT" sz="1600" b="1" dirty="0" err="1"/>
              <a:t>same</a:t>
            </a:r>
            <a:r>
              <a:rPr lang="it-IT" sz="1600" b="1" dirty="0"/>
              <a:t> </a:t>
            </a:r>
            <a:r>
              <a:rPr lang="it-IT" sz="1600" b="1" dirty="0" err="1"/>
              <a:t>child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endParaRPr lang="it-IT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538B1-C829-4E60-A022-7C8AD37C2179}"/>
              </a:ext>
            </a:extLst>
          </p:cNvPr>
          <p:cNvSpPr txBox="1"/>
          <p:nvPr/>
        </p:nvSpPr>
        <p:spPr>
          <a:xfrm>
            <a:off x="84992" y="2780183"/>
            <a:ext cx="12022016" cy="25545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GOALS:</a:t>
            </a:r>
          </a:p>
          <a:p>
            <a:r>
              <a:rPr lang="it-IT" sz="1600" dirty="0"/>
              <a:t>The model of </a:t>
            </a:r>
            <a:r>
              <a:rPr lang="it-IT" sz="1600" dirty="0" err="1"/>
              <a:t>my</a:t>
            </a:r>
            <a:r>
              <a:rPr lang="it-IT" sz="1600" dirty="0"/>
              <a:t> dreams </a:t>
            </a:r>
            <a:r>
              <a:rPr lang="it-IT" sz="1600" dirty="0" err="1"/>
              <a:t>should</a:t>
            </a:r>
            <a:r>
              <a:rPr lang="it-IT" sz="1600" dirty="0"/>
              <a:t> </a:t>
            </a:r>
            <a:r>
              <a:rPr lang="it-IT" sz="1600" dirty="0" err="1"/>
              <a:t>answer</a:t>
            </a:r>
            <a:r>
              <a:rPr lang="it-IT" sz="1600" dirty="0"/>
              <a:t> </a:t>
            </a:r>
            <a:r>
              <a:rPr lang="it-IT" sz="1600" dirty="0" err="1"/>
              <a:t>those</a:t>
            </a:r>
            <a:r>
              <a:rPr lang="it-IT" sz="1600" dirty="0"/>
              <a:t> </a:t>
            </a:r>
            <a:r>
              <a:rPr lang="it-IT" sz="1600" dirty="0" err="1"/>
              <a:t>questions</a:t>
            </a:r>
            <a:r>
              <a:rPr lang="it-IT" sz="1600" dirty="0"/>
              <a:t>: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How 1 </a:t>
            </a:r>
            <a:r>
              <a:rPr lang="it-IT" sz="1600" dirty="0" err="1"/>
              <a:t>yeard</a:t>
            </a:r>
            <a:r>
              <a:rPr lang="it-IT" sz="1600" dirty="0"/>
              <a:t> </a:t>
            </a:r>
            <a:r>
              <a:rPr lang="it-IT" sz="1600" dirty="0" err="1"/>
              <a:t>old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composed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There</a:t>
            </a:r>
            <a:r>
              <a:rPr lang="it-IT" sz="1600" dirty="0"/>
              <a:t> are some zones of the </a:t>
            </a:r>
            <a:r>
              <a:rPr lang="it-IT" sz="1600" dirty="0" err="1"/>
              <a:t>same</a:t>
            </a:r>
            <a:r>
              <a:rPr lang="it-IT" sz="1600" dirty="0"/>
              <a:t> 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There</a:t>
            </a:r>
            <a:r>
              <a:rPr lang="it-IT" sz="1600" dirty="0"/>
              <a:t> are </a:t>
            </a:r>
            <a:r>
              <a:rPr lang="it-IT" sz="1600" dirty="0" err="1"/>
              <a:t>difference</a:t>
            </a:r>
            <a:r>
              <a:rPr lang="it-IT" sz="1600" dirty="0"/>
              <a:t> in </a:t>
            </a:r>
            <a:r>
              <a:rPr lang="it-IT" sz="1600" dirty="0" err="1"/>
              <a:t>composition</a:t>
            </a:r>
            <a:r>
              <a:rPr lang="it-IT" sz="1600" dirty="0"/>
              <a:t> </a:t>
            </a:r>
            <a:r>
              <a:rPr lang="it-IT" sz="1600" dirty="0" err="1"/>
              <a:t>according</a:t>
            </a:r>
            <a:r>
              <a:rPr lang="it-IT" sz="1600" dirty="0"/>
              <a:t> to the </a:t>
            </a:r>
            <a:r>
              <a:rPr lang="it-IT" sz="1600" dirty="0" err="1"/>
              <a:t>length</a:t>
            </a:r>
            <a:r>
              <a:rPr lang="it-IT" sz="1600" dirty="0"/>
              <a:t> of the </a:t>
            </a:r>
            <a:r>
              <a:rPr lang="it-IT" sz="1600" dirty="0" err="1"/>
              <a:t>shoot</a:t>
            </a:r>
            <a:r>
              <a:rPr lang="it-IT" sz="1600" dirty="0"/>
              <a:t>?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How </a:t>
            </a:r>
            <a:r>
              <a:rPr lang="it-IT" sz="1600" dirty="0" err="1"/>
              <a:t>is</a:t>
            </a:r>
            <a:r>
              <a:rPr lang="it-IT" sz="1600" dirty="0"/>
              <a:t> the </a:t>
            </a:r>
            <a:r>
              <a:rPr lang="it-IT" sz="1600" dirty="0" err="1"/>
              <a:t>behavior</a:t>
            </a:r>
            <a:r>
              <a:rPr lang="it-IT" sz="1600" dirty="0"/>
              <a:t> of </a:t>
            </a:r>
            <a:r>
              <a:rPr lang="it-IT" sz="1600" dirty="0" err="1"/>
              <a:t>lateral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/>
              <a:t>How </a:t>
            </a:r>
            <a:r>
              <a:rPr lang="it-IT" sz="1600" dirty="0" err="1"/>
              <a:t>many</a:t>
            </a:r>
            <a:r>
              <a:rPr lang="it-IT" sz="1600" dirty="0"/>
              <a:t> of </a:t>
            </a:r>
            <a:r>
              <a:rPr lang="it-IT" sz="1600" dirty="0" err="1"/>
              <a:t>them</a:t>
            </a:r>
            <a:r>
              <a:rPr lang="it-IT" sz="1600" dirty="0"/>
              <a:t> </a:t>
            </a:r>
            <a:r>
              <a:rPr lang="it-IT" sz="1600" dirty="0" err="1"/>
              <a:t>developed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Where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/>
              <a:t>From </a:t>
            </a:r>
            <a:r>
              <a:rPr lang="it-IT" sz="1600" dirty="0" err="1"/>
              <a:t>which</a:t>
            </a:r>
            <a:r>
              <a:rPr lang="it-IT" sz="1600" dirty="0"/>
              <a:t> </a:t>
            </a:r>
            <a:r>
              <a:rPr lang="it-IT" sz="1600" dirty="0" err="1"/>
              <a:t>bud</a:t>
            </a:r>
            <a:r>
              <a:rPr lang="it-IT" sz="1600" dirty="0"/>
              <a:t>? (vegetative or mixed?)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how</a:t>
            </a:r>
            <a:r>
              <a:rPr lang="it-IT" sz="1600" dirty="0"/>
              <a:t> can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deal</a:t>
            </a:r>
            <a:r>
              <a:rPr lang="it-IT" sz="1600" dirty="0"/>
              <a:t> with multiple </a:t>
            </a:r>
            <a:r>
              <a:rPr lang="it-IT" sz="1600" dirty="0" err="1"/>
              <a:t>buds</a:t>
            </a:r>
            <a:r>
              <a:rPr lang="it-IT" sz="1600" dirty="0"/>
              <a:t> and multiple </a:t>
            </a:r>
            <a:r>
              <a:rPr lang="it-IT" sz="1600" dirty="0" err="1"/>
              <a:t>lateral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 per </a:t>
            </a:r>
            <a:r>
              <a:rPr lang="it-IT" sz="1600" dirty="0" err="1"/>
              <a:t>node</a:t>
            </a:r>
            <a:r>
              <a:rPr lang="it-IT" sz="16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20C0-ABFF-4C80-9B93-2200C277BFD2}"/>
              </a:ext>
            </a:extLst>
          </p:cNvPr>
          <p:cNvSpPr txBox="1"/>
          <p:nvPr/>
        </p:nvSpPr>
        <p:spPr>
          <a:xfrm>
            <a:off x="7514492" y="4176571"/>
            <a:ext cx="4216197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problems</a:t>
            </a:r>
            <a:r>
              <a:rPr lang="it-IT" sz="1600" dirty="0"/>
              <a:t> </a:t>
            </a:r>
            <a:r>
              <a:rPr lang="it-IT" sz="1600" dirty="0" err="1"/>
              <a:t>cold</a:t>
            </a:r>
            <a:r>
              <a:rPr lang="it-IT" sz="1600" dirty="0"/>
              <a:t> be </a:t>
            </a:r>
            <a:r>
              <a:rPr lang="it-IT" sz="1600" dirty="0" err="1"/>
              <a:t>solved</a:t>
            </a:r>
            <a:r>
              <a:rPr lang="it-IT" sz="1600" dirty="0"/>
              <a:t> </a:t>
            </a:r>
            <a:r>
              <a:rPr lang="it-IT" sz="1600" dirty="0" err="1"/>
              <a:t>analysing</a:t>
            </a:r>
            <a:r>
              <a:rPr lang="it-IT" sz="1600" dirty="0"/>
              <a:t> the data:</a:t>
            </a:r>
          </a:p>
          <a:p>
            <a:pPr marL="160738" indent="-160738">
              <a:buFont typeface="Arial" panose="020B0604020202020204" pitchFamily="34" charset="0"/>
              <a:buChar char="•"/>
            </a:pPr>
            <a:r>
              <a:rPr lang="it-IT" sz="1600" dirty="0"/>
              <a:t>From </a:t>
            </a:r>
            <a:r>
              <a:rPr lang="it-IT" sz="1600" dirty="0" err="1"/>
              <a:t>different</a:t>
            </a:r>
            <a:r>
              <a:rPr lang="it-IT" sz="1600" dirty="0"/>
              <a:t> point of </a:t>
            </a:r>
            <a:r>
              <a:rPr lang="it-IT" sz="1600" dirty="0" err="1"/>
              <a:t>views</a:t>
            </a:r>
            <a:endParaRPr lang="it-IT" sz="1600" dirty="0"/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Shoot</a:t>
            </a:r>
            <a:r>
              <a:rPr lang="it-IT" sz="1600" dirty="0"/>
              <a:t> scale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Metamer</a:t>
            </a:r>
            <a:r>
              <a:rPr lang="it-IT" sz="1600" dirty="0"/>
              <a:t> scale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Bud scale</a:t>
            </a:r>
          </a:p>
          <a:p>
            <a:pPr marL="225032" indent="-225032">
              <a:buFont typeface="Arial" panose="020B0604020202020204" pitchFamily="34" charset="0"/>
              <a:buChar char="•"/>
            </a:pPr>
            <a:r>
              <a:rPr lang="it-IT" sz="1600" dirty="0"/>
              <a:t>With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tecniques</a:t>
            </a:r>
            <a:r>
              <a:rPr lang="it-IT" sz="1600" dirty="0"/>
              <a:t>: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 </a:t>
            </a:r>
            <a:r>
              <a:rPr lang="it-IT" sz="1600" dirty="0" err="1"/>
              <a:t>exploratory</a:t>
            </a:r>
            <a:r>
              <a:rPr lang="it-IT" sz="1600" dirty="0"/>
              <a:t> </a:t>
            </a:r>
            <a:r>
              <a:rPr lang="it-IT" sz="1600" dirty="0" err="1"/>
              <a:t>analysis</a:t>
            </a:r>
            <a:endParaRPr lang="it-IT" sz="1600" dirty="0"/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Glms</a:t>
            </a:r>
            <a:r>
              <a:rPr lang="it-IT" sz="1600" dirty="0"/>
              <a:t>/</a:t>
            </a:r>
            <a:r>
              <a:rPr lang="it-IT" sz="1600" dirty="0" err="1"/>
              <a:t>marcovian</a:t>
            </a:r>
            <a:endParaRPr lang="it-IT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E2C11-A824-4CB2-B800-365562D3094B}"/>
              </a:ext>
            </a:extLst>
          </p:cNvPr>
          <p:cNvSpPr txBox="1"/>
          <p:nvPr/>
        </p:nvSpPr>
        <p:spPr>
          <a:xfrm>
            <a:off x="4417309" y="6464226"/>
            <a:ext cx="30588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>
                <a:highlight>
                  <a:srgbClr val="FFFF00"/>
                </a:highlight>
              </a:rPr>
              <a:t>WE WILL FOCUS JUST ON </a:t>
            </a:r>
            <a:r>
              <a:rPr lang="it-IT" sz="1050" dirty="0" err="1">
                <a:highlight>
                  <a:srgbClr val="FFFF00"/>
                </a:highlight>
              </a:rPr>
              <a:t>ON</a:t>
            </a:r>
            <a:r>
              <a:rPr lang="it-IT" sz="1050" dirty="0">
                <a:highlight>
                  <a:srgbClr val="FFFF00"/>
                </a:highlight>
              </a:rPr>
              <a:t> OWN-ROOTED PLANTS</a:t>
            </a:r>
          </a:p>
        </p:txBody>
      </p:sp>
    </p:spTree>
    <p:extLst>
      <p:ext uri="{BB962C8B-B14F-4D97-AF65-F5344CB8AC3E}">
        <p14:creationId xmlns:p14="http://schemas.microsoft.com/office/powerpoint/2010/main" val="1713098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30D87A-E30B-402E-9EED-17D4C0608EE2}"/>
              </a:ext>
            </a:extLst>
          </p:cNvPr>
          <p:cNvSpPr/>
          <p:nvPr/>
        </p:nvSpPr>
        <p:spPr>
          <a:xfrm>
            <a:off x="3554397" y="171149"/>
            <a:ext cx="253389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Shoot 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6056174" y="397884"/>
            <a:ext cx="58426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Description</a:t>
            </a:r>
            <a:r>
              <a:rPr lang="it-IT" sz="1200" dirty="0"/>
              <a:t> of </a:t>
            </a:r>
            <a:r>
              <a:rPr lang="it-IT" sz="1200" dirty="0" err="1"/>
              <a:t>each</a:t>
            </a:r>
            <a:r>
              <a:rPr lang="it-IT" sz="1200" dirty="0"/>
              <a:t> </a:t>
            </a: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composition</a:t>
            </a:r>
            <a:r>
              <a:rPr lang="it-IT" sz="1200" dirty="0"/>
              <a:t> in </a:t>
            </a:r>
            <a:r>
              <a:rPr lang="it-IT" sz="1200" dirty="0" err="1"/>
              <a:t>terms</a:t>
            </a:r>
            <a:r>
              <a:rPr lang="it-IT" sz="1200" dirty="0"/>
              <a:t> of: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row</a:t>
            </a:r>
            <a:r>
              <a:rPr lang="it-IT" sz="12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/>
              <a:t>Not </a:t>
            </a:r>
            <a:r>
              <a:rPr lang="it-IT" sz="1200" dirty="0" err="1"/>
              <a:t>grafted</a:t>
            </a:r>
            <a:endParaRPr lang="it-IT" sz="1200" dirty="0"/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Plant</a:t>
            </a:r>
            <a:r>
              <a:rPr lang="it-IT" sz="1200" dirty="0"/>
              <a:t> ID </a:t>
            </a:r>
            <a:r>
              <a:rPr lang="it-IT" sz="1200" dirty="0" err="1"/>
              <a:t>mother</a:t>
            </a:r>
            <a:r>
              <a:rPr lang="it-IT" sz="1200" dirty="0"/>
              <a:t> of the </a:t>
            </a:r>
            <a:r>
              <a:rPr lang="it-IT" sz="1200" dirty="0" err="1"/>
              <a:t>shoot</a:t>
            </a:r>
            <a:endParaRPr lang="it-IT" sz="1200" dirty="0"/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Length</a:t>
            </a:r>
            <a:r>
              <a:rPr lang="it-IT" sz="1200" dirty="0"/>
              <a:t>(cm);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Length</a:t>
            </a:r>
            <a:r>
              <a:rPr lang="it-IT" sz="1200" dirty="0"/>
              <a:t>(class);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nodes</a:t>
            </a:r>
            <a:r>
              <a:rPr lang="it-IT" sz="12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buds</a:t>
            </a:r>
            <a:r>
              <a:rPr lang="it-IT" sz="1200" dirty="0"/>
              <a:t> per </a:t>
            </a:r>
            <a:r>
              <a:rPr lang="it-IT" sz="1200" dirty="0" err="1"/>
              <a:t>type</a:t>
            </a:r>
            <a:r>
              <a:rPr lang="it-IT" sz="1200" dirty="0"/>
              <a:t> (C,V,M,B);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clusters;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nuts;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DCFA1-6AB5-4677-B105-63AF24AA5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082" y="171148"/>
            <a:ext cx="1832803" cy="1754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30F232-C57B-4E35-AA45-0FC36C198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223" y="2485506"/>
            <a:ext cx="7877554" cy="361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972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381737" y="320521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82107" y="444477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1818247" y="244577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96302-9623-432F-9DF1-B209F5564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09791"/>
            <a:ext cx="9144000" cy="356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725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A05396AB-782C-44B3-BC38-CB12D4576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373" y="2210923"/>
            <a:ext cx="5919936" cy="44399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7B23F3-434B-42BD-AB26-C438606458D6}"/>
              </a:ext>
            </a:extLst>
          </p:cNvPr>
          <p:cNvSpPr txBox="1"/>
          <p:nvPr/>
        </p:nvSpPr>
        <p:spPr>
          <a:xfrm>
            <a:off x="3753466" y="207124"/>
            <a:ext cx="504935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length</a:t>
            </a:r>
            <a:r>
              <a:rPr lang="it-IT" sz="2520" dirty="0"/>
              <a:t> +</a:t>
            </a:r>
            <a:r>
              <a:rPr lang="it-IT" sz="2520" dirty="0" err="1"/>
              <a:t>other</a:t>
            </a:r>
            <a:r>
              <a:rPr lang="it-IT" sz="2520" dirty="0"/>
              <a:t> M in </a:t>
            </a:r>
            <a:r>
              <a:rPr lang="it-IT" sz="2520" dirty="0" err="1"/>
              <a:t>that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endParaRPr lang="it-IT" sz="252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28ED16-FC40-465F-A312-991A4A3E3EF0}"/>
              </a:ext>
            </a:extLst>
          </p:cNvPr>
          <p:cNvSpPr txBox="1"/>
          <p:nvPr/>
        </p:nvSpPr>
        <p:spPr>
          <a:xfrm>
            <a:off x="7906414" y="293300"/>
            <a:ext cx="1748888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M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1C8650-4463-4A70-9DAC-A364E792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3" y="1399606"/>
            <a:ext cx="5760000" cy="395622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E4EEC1-EA23-41CE-9F87-4E7E06F091DB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5044505" y="601077"/>
            <a:ext cx="3736353" cy="277664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D9BEE3-AD45-4D93-99A3-445B1D5BF534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79BD3A-F0F7-4829-A91F-92A022B88910}"/>
              </a:ext>
            </a:extLst>
          </p:cNvPr>
          <p:cNvSpPr/>
          <p:nvPr/>
        </p:nvSpPr>
        <p:spPr>
          <a:xfrm>
            <a:off x="1515679" y="97979"/>
            <a:ext cx="2201308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B1387B-EEDE-4C51-98FD-FE8B177D7258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F8EA9EC-D3D7-4236-BE3E-6EF90F6EF46C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290FB7B-BE47-4B60-8C56-930CE505D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5037BEC-8B3D-43B7-BEAA-AFF4CBDEBEC9}"/>
                </a:ext>
              </a:extLst>
            </p:cNvPr>
            <p:cNvSpPr/>
            <p:nvPr/>
          </p:nvSpPr>
          <p:spPr>
            <a:xfrm>
              <a:off x="10014193" y="1334734"/>
              <a:ext cx="405969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1C5CEA0-CB43-463C-86A0-EDDD83F4B8E8}"/>
              </a:ext>
            </a:extLst>
          </p:cNvPr>
          <p:cNvSpPr/>
          <p:nvPr/>
        </p:nvSpPr>
        <p:spPr>
          <a:xfrm>
            <a:off x="4724667" y="3356887"/>
            <a:ext cx="319838" cy="37529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23043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pic>
        <p:nvPicPr>
          <p:cNvPr id="43" name="Picture 42" descr="Chart, bar chart, histogram&#10;&#10;Description automatically generated">
            <a:extLst>
              <a:ext uri="{FF2B5EF4-FFF2-40B4-BE49-F238E27FC236}">
                <a16:creationId xmlns:a16="http://schemas.microsoft.com/office/drawing/2014/main" id="{DDA88E22-1A3A-4640-BF50-E10428E2D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7" y="76216"/>
            <a:ext cx="1780177" cy="13351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38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4E2372EA-ED1F-4E8E-835C-72818E82F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243" y="150362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 descr="Chart, bar chart, histogram&#10;&#10;Description automatically generated">
            <a:extLst>
              <a:ext uri="{FF2B5EF4-FFF2-40B4-BE49-F238E27FC236}">
                <a16:creationId xmlns:a16="http://schemas.microsoft.com/office/drawing/2014/main" id="{C61BECE8-6E42-4653-8D26-B50ED0311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000" y="230453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C617A512-8C7A-4E8D-A623-C0D6B71E74FE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68F432-D49A-417E-8EB5-3A761B8224F2}"/>
              </a:ext>
            </a:extLst>
          </p:cNvPr>
          <p:cNvSpPr txBox="1"/>
          <p:nvPr/>
        </p:nvSpPr>
        <p:spPr>
          <a:xfrm>
            <a:off x="10381647" y="2052750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(cm)+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7" name="Picture 46" descr="Chart, bar chart&#10;&#10;Description automatically generated">
            <a:extLst>
              <a:ext uri="{FF2B5EF4-FFF2-40B4-BE49-F238E27FC236}">
                <a16:creationId xmlns:a16="http://schemas.microsoft.com/office/drawing/2014/main" id="{1CA49183-5841-4445-A700-1BA1B5921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27" y="375115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Flowchart: Collate 47">
            <a:extLst>
              <a:ext uri="{FF2B5EF4-FFF2-40B4-BE49-F238E27FC236}">
                <a16:creationId xmlns:a16="http://schemas.microsoft.com/office/drawing/2014/main" id="{D2524732-E27B-4764-A168-841E7BBD5681}"/>
              </a:ext>
            </a:extLst>
          </p:cNvPr>
          <p:cNvSpPr/>
          <p:nvPr/>
        </p:nvSpPr>
        <p:spPr>
          <a:xfrm rot="7056620">
            <a:off x="10234309" y="3998405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BFF275-5577-43A0-82BA-C4C412078162}"/>
              </a:ext>
            </a:extLst>
          </p:cNvPr>
          <p:cNvSpPr txBox="1"/>
          <p:nvPr/>
        </p:nvSpPr>
        <p:spPr>
          <a:xfrm>
            <a:off x="10276127" y="3718339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</a:t>
            </a:r>
          </a:p>
        </p:txBody>
      </p:sp>
      <p:pic>
        <p:nvPicPr>
          <p:cNvPr id="50" name="Picture 49" descr="Chart, bar chart&#10;&#10;Description automatically generated">
            <a:extLst>
              <a:ext uri="{FF2B5EF4-FFF2-40B4-BE49-F238E27FC236}">
                <a16:creationId xmlns:a16="http://schemas.microsoft.com/office/drawing/2014/main" id="{D4A02161-6494-4382-A151-4A994EAECB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641" y="5279826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CCBE8EEC-F9E9-4CEF-AECD-E47F51FC1000}"/>
              </a:ext>
            </a:extLst>
          </p:cNvPr>
          <p:cNvSpPr/>
          <p:nvPr/>
        </p:nvSpPr>
        <p:spPr>
          <a:xfrm rot="6590791">
            <a:off x="9893289" y="4717967"/>
            <a:ext cx="111453" cy="92093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554D04-544D-46D4-BB42-6BC1CA5E663E}"/>
              </a:ext>
            </a:extLst>
          </p:cNvPr>
          <p:cNvSpPr txBox="1"/>
          <p:nvPr/>
        </p:nvSpPr>
        <p:spPr>
          <a:xfrm>
            <a:off x="10754473" y="5215878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</a:t>
            </a:r>
          </a:p>
        </p:txBody>
      </p:sp>
      <p:pic>
        <p:nvPicPr>
          <p:cNvPr id="54" name="Picture 53" descr="Chart, bar chart, histogram&#10;&#10;Description automatically generated">
            <a:extLst>
              <a:ext uri="{FF2B5EF4-FFF2-40B4-BE49-F238E27FC236}">
                <a16:creationId xmlns:a16="http://schemas.microsoft.com/office/drawing/2014/main" id="{4293BEC7-7E19-4FEE-B460-741A86CB43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27" y="240610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Flowchart: Collate 54">
            <a:extLst>
              <a:ext uri="{FF2B5EF4-FFF2-40B4-BE49-F238E27FC236}">
                <a16:creationId xmlns:a16="http://schemas.microsoft.com/office/drawing/2014/main" id="{D5ECF9CC-F2F8-4ED8-A909-A6D013132203}"/>
              </a:ext>
            </a:extLst>
          </p:cNvPr>
          <p:cNvSpPr/>
          <p:nvPr/>
        </p:nvSpPr>
        <p:spPr>
          <a:xfrm rot="7855529">
            <a:off x="7786421" y="3411229"/>
            <a:ext cx="110659" cy="168755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0AC3AEE-2DA0-47E0-8B89-7A114C29D6CF}"/>
              </a:ext>
            </a:extLst>
          </p:cNvPr>
          <p:cNvSpPr txBox="1"/>
          <p:nvPr/>
        </p:nvSpPr>
        <p:spPr>
          <a:xfrm>
            <a:off x="5942632" y="2287301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</a:t>
            </a:r>
          </a:p>
        </p:txBody>
      </p:sp>
      <p:pic>
        <p:nvPicPr>
          <p:cNvPr id="58" name="Picture 57" descr="Chart, histogram&#10;&#10;Description automatically generated">
            <a:extLst>
              <a:ext uri="{FF2B5EF4-FFF2-40B4-BE49-F238E27FC236}">
                <a16:creationId xmlns:a16="http://schemas.microsoft.com/office/drawing/2014/main" id="{F1D5C841-BB7D-4835-BDB8-08E7A1643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750" y="10248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Flowchart: Collate 59">
            <a:extLst>
              <a:ext uri="{FF2B5EF4-FFF2-40B4-BE49-F238E27FC236}">
                <a16:creationId xmlns:a16="http://schemas.microsoft.com/office/drawing/2014/main" id="{6B6CDB92-789F-4AF3-A1D4-A4AC629C1500}"/>
              </a:ext>
            </a:extLst>
          </p:cNvPr>
          <p:cNvSpPr/>
          <p:nvPr/>
        </p:nvSpPr>
        <p:spPr>
          <a:xfrm rot="10445735" flipH="1">
            <a:off x="3644681" y="1425066"/>
            <a:ext cx="113383" cy="63520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C99B475-232D-4272-9570-66FAF9130624}"/>
              </a:ext>
            </a:extLst>
          </p:cNvPr>
          <p:cNvSpPr txBox="1"/>
          <p:nvPr/>
        </p:nvSpPr>
        <p:spPr>
          <a:xfrm>
            <a:off x="2511200" y="1616689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~Rank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59" name="Picture 58" descr="Chart, histogram&#10;&#10;Description automatically generated">
            <a:extLst>
              <a:ext uri="{FF2B5EF4-FFF2-40B4-BE49-F238E27FC236}">
                <a16:creationId xmlns:a16="http://schemas.microsoft.com/office/drawing/2014/main" id="{D7B66D3E-E555-420D-AAE8-F35501282E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" y="121773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BAB25DFE-A3C0-4D99-802D-FDF097C40D09}"/>
              </a:ext>
            </a:extLst>
          </p:cNvPr>
          <p:cNvSpPr/>
          <p:nvPr/>
        </p:nvSpPr>
        <p:spPr>
          <a:xfrm rot="8965589">
            <a:off x="1689386" y="2362049"/>
            <a:ext cx="232509" cy="700788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A983B51-E223-4576-BF21-ECA830BE308F}"/>
              </a:ext>
            </a:extLst>
          </p:cNvPr>
          <p:cNvSpPr txBox="1"/>
          <p:nvPr/>
        </p:nvSpPr>
        <p:spPr>
          <a:xfrm>
            <a:off x="615688" y="988919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~Rank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65" name="Picture 64" descr="Chart, bar chart, histogram&#10;&#10;Description automatically generated">
            <a:extLst>
              <a:ext uri="{FF2B5EF4-FFF2-40B4-BE49-F238E27FC236}">
                <a16:creationId xmlns:a16="http://schemas.microsoft.com/office/drawing/2014/main" id="{E26E6D1D-0ECE-4D4E-9410-75F93A6371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9" y="285045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7" name="Flowchart: Collate 66">
            <a:extLst>
              <a:ext uri="{FF2B5EF4-FFF2-40B4-BE49-F238E27FC236}">
                <a16:creationId xmlns:a16="http://schemas.microsoft.com/office/drawing/2014/main" id="{BF5CD71B-BB57-4329-8855-5ED97D60860B}"/>
              </a:ext>
            </a:extLst>
          </p:cNvPr>
          <p:cNvSpPr/>
          <p:nvPr/>
        </p:nvSpPr>
        <p:spPr>
          <a:xfrm rot="7252444">
            <a:off x="1673439" y="4015087"/>
            <a:ext cx="227927" cy="253088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D4E41D7-BFB5-4CFA-975A-1E9CA1777D91}"/>
              </a:ext>
            </a:extLst>
          </p:cNvPr>
          <p:cNvSpPr txBox="1"/>
          <p:nvPr/>
        </p:nvSpPr>
        <p:spPr>
          <a:xfrm>
            <a:off x="1710794" y="3744488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69" name="Picture 68" descr="Chart, bar chart&#10;&#10;Description automatically generated">
            <a:extLst>
              <a:ext uri="{FF2B5EF4-FFF2-40B4-BE49-F238E27FC236}">
                <a16:creationId xmlns:a16="http://schemas.microsoft.com/office/drawing/2014/main" id="{04357E60-9F1C-493A-A07A-B1BCD98A7A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9" y="549287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0" name="Picture 69" descr="Chart, bar chart&#10;&#10;Description automatically generated">
            <a:extLst>
              <a:ext uri="{FF2B5EF4-FFF2-40B4-BE49-F238E27FC236}">
                <a16:creationId xmlns:a16="http://schemas.microsoft.com/office/drawing/2014/main" id="{0DE42F23-C431-477F-8587-8C494CD9C3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9" y="427659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1" name="Flowchart: Collate 70">
            <a:extLst>
              <a:ext uri="{FF2B5EF4-FFF2-40B4-BE49-F238E27FC236}">
                <a16:creationId xmlns:a16="http://schemas.microsoft.com/office/drawing/2014/main" id="{FA597468-AEBC-4D8E-8048-77DA1ADF0DA3}"/>
              </a:ext>
            </a:extLst>
          </p:cNvPr>
          <p:cNvSpPr/>
          <p:nvPr/>
        </p:nvSpPr>
        <p:spPr>
          <a:xfrm rot="4536883">
            <a:off x="2040064" y="4705816"/>
            <a:ext cx="103814" cy="781654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Flowchart: Collate 71">
            <a:extLst>
              <a:ext uri="{FF2B5EF4-FFF2-40B4-BE49-F238E27FC236}">
                <a16:creationId xmlns:a16="http://schemas.microsoft.com/office/drawing/2014/main" id="{4ACB707B-CBFF-4E5B-A1B6-D52EC4F6F935}"/>
              </a:ext>
            </a:extLst>
          </p:cNvPr>
          <p:cNvSpPr/>
          <p:nvPr/>
        </p:nvSpPr>
        <p:spPr>
          <a:xfrm rot="3493205" flipH="1">
            <a:off x="2013254" y="4890907"/>
            <a:ext cx="109557" cy="1174375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333CAF4-7117-405D-AAF5-84268D549547}"/>
              </a:ext>
            </a:extLst>
          </p:cNvPr>
          <p:cNvSpPr txBox="1"/>
          <p:nvPr/>
        </p:nvSpPr>
        <p:spPr>
          <a:xfrm>
            <a:off x="1241543" y="5257934"/>
            <a:ext cx="138646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If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V: 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length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+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other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V</a:t>
            </a:r>
          </a:p>
        </p:txBody>
      </p:sp>
    </p:spTree>
    <p:extLst>
      <p:ext uri="{BB962C8B-B14F-4D97-AF65-F5344CB8AC3E}">
        <p14:creationId xmlns:p14="http://schemas.microsoft.com/office/powerpoint/2010/main" val="5057861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309552" y="288969"/>
            <a:ext cx="364236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Coef: 0.03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14EF54-339C-47C0-9DE9-846F8206EE76}"/>
              </a:ext>
            </a:extLst>
          </p:cNvPr>
          <p:cNvSpPr txBox="1"/>
          <p:nvPr/>
        </p:nvSpPr>
        <p:spPr>
          <a:xfrm>
            <a:off x="4190517" y="275162"/>
            <a:ext cx="423807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~LENGTH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DCF9EE-054C-4E48-81D2-D6945647798C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568E27-D0D8-47D6-AA23-63FC55F2F555}"/>
              </a:ext>
            </a:extLst>
          </p:cNvPr>
          <p:cNvSpPr/>
          <p:nvPr/>
        </p:nvSpPr>
        <p:spPr>
          <a:xfrm>
            <a:off x="1514935" y="102214"/>
            <a:ext cx="240008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395D8-348F-4EB0-994B-757410B28995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3CDD5E-6235-4695-9B00-C446AEBB56BC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19D6960-7FAD-4149-9EBF-E15DFBBDE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5E6C339-F96B-47AE-B9B9-4B8CCACBC287}"/>
                </a:ext>
              </a:extLst>
            </p:cNvPr>
            <p:cNvSpPr/>
            <p:nvPr/>
          </p:nvSpPr>
          <p:spPr>
            <a:xfrm>
              <a:off x="10451515" y="1356510"/>
              <a:ext cx="576944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E8894A9-A85F-4143-ACB2-FCF88F1D5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3" y="1364311"/>
            <a:ext cx="5760000" cy="39893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FDAE87-AC49-45BD-BF31-9A49FE40AB13}"/>
              </a:ext>
            </a:extLst>
          </p:cNvPr>
          <p:cNvSpPr/>
          <p:nvPr/>
        </p:nvSpPr>
        <p:spPr>
          <a:xfrm>
            <a:off x="4795284" y="3211033"/>
            <a:ext cx="313660" cy="21796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5" idx="3"/>
          </p:cNvCxnSpPr>
          <p:nvPr/>
        </p:nvCxnSpPr>
        <p:spPr>
          <a:xfrm flipH="1">
            <a:off x="5108944" y="515228"/>
            <a:ext cx="3319644" cy="269580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hart, bar chart&#10;&#10;Description automatically generated">
            <a:extLst>
              <a:ext uri="{FF2B5EF4-FFF2-40B4-BE49-F238E27FC236}">
                <a16:creationId xmlns:a16="http://schemas.microsoft.com/office/drawing/2014/main" id="{344032C3-959E-4FF3-83EB-C471AF114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867" y="2623786"/>
            <a:ext cx="5503650" cy="412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088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562095" y="367237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59085" y="5127437"/>
            <a:ext cx="84201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1818247" y="244577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38F9C-311A-4A02-8B53-7AC64209F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238" y="862633"/>
            <a:ext cx="84201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072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7BB82-1636-40E2-801C-F29910404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73" y="1421319"/>
            <a:ext cx="5760000" cy="4172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364726" y="280241"/>
            <a:ext cx="2988619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Coef: 0.21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88939E-5648-4602-A155-F87DDBA3C8C4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3FFDE8-6F5A-4BDD-8D25-BFAC526EF474}"/>
              </a:ext>
            </a:extLst>
          </p:cNvPr>
          <p:cNvSpPr/>
          <p:nvPr/>
        </p:nvSpPr>
        <p:spPr>
          <a:xfrm>
            <a:off x="1514935" y="102214"/>
            <a:ext cx="240008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2E10D8-8FD3-417B-B318-70A0769DAF94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D8A534-A640-45EB-BD21-331F87DC5251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6286A3D-7887-469A-B740-973AE1E4F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0F42B5-4295-4084-A15D-89D935427758}"/>
                </a:ext>
              </a:extLst>
            </p:cNvPr>
            <p:cNvSpPr/>
            <p:nvPr/>
          </p:nvSpPr>
          <p:spPr>
            <a:xfrm>
              <a:off x="10451515" y="1356510"/>
              <a:ext cx="576944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DDF0406-456F-413E-8DB3-9ECAA27F2BE3}"/>
              </a:ext>
            </a:extLst>
          </p:cNvPr>
          <p:cNvSpPr txBox="1"/>
          <p:nvPr/>
        </p:nvSpPr>
        <p:spPr>
          <a:xfrm>
            <a:off x="4245691" y="280241"/>
            <a:ext cx="199001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length+rank</a:t>
            </a:r>
            <a:endParaRPr lang="it-IT" sz="252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5ABEB6-6747-49CC-A3B0-0CD11CF69977}"/>
              </a:ext>
            </a:extLst>
          </p:cNvPr>
          <p:cNvSpPr/>
          <p:nvPr/>
        </p:nvSpPr>
        <p:spPr>
          <a:xfrm>
            <a:off x="4968508" y="3304461"/>
            <a:ext cx="313660" cy="44838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764717-1559-4761-A6C2-7F8ED762A45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82168" y="803461"/>
            <a:ext cx="2576868" cy="250100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0271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EE0D4F45-BCD5-47CC-8990-467BB38F4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63239"/>
            <a:ext cx="5900064" cy="4425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5893540" y="563879"/>
            <a:ext cx="2988619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Coef: 0.22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V="1">
            <a:off x="4290205" y="3522428"/>
            <a:ext cx="991963" cy="174543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988939E-5648-4602-A155-F87DDBA3C8C4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3FFDE8-6F5A-4BDD-8D25-BFAC526EF474}"/>
              </a:ext>
            </a:extLst>
          </p:cNvPr>
          <p:cNvSpPr/>
          <p:nvPr/>
        </p:nvSpPr>
        <p:spPr>
          <a:xfrm>
            <a:off x="1514935" y="102214"/>
            <a:ext cx="240008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2E10D8-8FD3-417B-B318-70A0769DAF94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D8A534-A640-45EB-BD21-331F87DC5251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6286A3D-7887-469A-B740-973AE1E4F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0F42B5-4295-4084-A15D-89D935427758}"/>
                </a:ext>
              </a:extLst>
            </p:cNvPr>
            <p:cNvSpPr/>
            <p:nvPr/>
          </p:nvSpPr>
          <p:spPr>
            <a:xfrm>
              <a:off x="10451515" y="1356510"/>
              <a:ext cx="576944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3C062D0-367B-4522-8B60-74CC2893C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73" y="1352299"/>
            <a:ext cx="5760000" cy="39893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DDF0406-456F-413E-8DB3-9ECAA27F2BE3}"/>
              </a:ext>
            </a:extLst>
          </p:cNvPr>
          <p:cNvSpPr txBox="1"/>
          <p:nvPr/>
        </p:nvSpPr>
        <p:spPr>
          <a:xfrm>
            <a:off x="4190517" y="275162"/>
            <a:ext cx="423807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rank</a:t>
            </a:r>
            <a:endParaRPr lang="it-IT" sz="252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5ABEB6-6747-49CC-A3B0-0CD11CF69977}"/>
              </a:ext>
            </a:extLst>
          </p:cNvPr>
          <p:cNvSpPr/>
          <p:nvPr/>
        </p:nvSpPr>
        <p:spPr>
          <a:xfrm>
            <a:off x="4968508" y="3304461"/>
            <a:ext cx="313660" cy="21796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764717-1559-4761-A6C2-7F8ED762A45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82168" y="871656"/>
            <a:ext cx="2105682" cy="243280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118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562095" y="367237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59085" y="5127437"/>
            <a:ext cx="84201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1818247" y="244577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929676-5AD4-4021-915C-9FF3CAA37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1057275"/>
            <a:ext cx="100679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445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8C233E34-B5A0-4706-BDC6-913FA27EF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540" y="1956592"/>
            <a:ext cx="6298460" cy="47238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5B7D80-7C0C-4BEE-8711-380BDC4F1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3" y="1356510"/>
            <a:ext cx="5760000" cy="39017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5893540" y="563879"/>
            <a:ext cx="2988619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88939E-5648-4602-A155-F87DDBA3C8C4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3FFDE8-6F5A-4BDD-8D25-BFAC526EF474}"/>
              </a:ext>
            </a:extLst>
          </p:cNvPr>
          <p:cNvSpPr/>
          <p:nvPr/>
        </p:nvSpPr>
        <p:spPr>
          <a:xfrm>
            <a:off x="1514935" y="102214"/>
            <a:ext cx="240008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2E10D8-8FD3-417B-B318-70A0769DAF94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D8A534-A640-45EB-BD21-331F87DC5251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6286A3D-7887-469A-B740-973AE1E4F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0F42B5-4295-4084-A15D-89D935427758}"/>
                </a:ext>
              </a:extLst>
            </p:cNvPr>
            <p:cNvSpPr/>
            <p:nvPr/>
          </p:nvSpPr>
          <p:spPr>
            <a:xfrm>
              <a:off x="10451515" y="1356510"/>
              <a:ext cx="576944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DDF0406-456F-413E-8DB3-9ECAA27F2BE3}"/>
              </a:ext>
            </a:extLst>
          </p:cNvPr>
          <p:cNvSpPr txBox="1"/>
          <p:nvPr/>
        </p:nvSpPr>
        <p:spPr>
          <a:xfrm>
            <a:off x="4190517" y="275162"/>
            <a:ext cx="149908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endParaRPr lang="it-IT" sz="252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5ABEB6-6747-49CC-A3B0-0CD11CF69977}"/>
              </a:ext>
            </a:extLst>
          </p:cNvPr>
          <p:cNvSpPr/>
          <p:nvPr/>
        </p:nvSpPr>
        <p:spPr>
          <a:xfrm>
            <a:off x="4803408" y="3304461"/>
            <a:ext cx="313660" cy="21796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764717-1559-4761-A6C2-7F8ED762A45E}"/>
              </a:ext>
            </a:extLst>
          </p:cNvPr>
          <p:cNvCxnSpPr>
            <a:cxnSpLocks/>
            <a:stCxn id="10" idx="2"/>
            <a:endCxn id="23" idx="3"/>
          </p:cNvCxnSpPr>
          <p:nvPr/>
        </p:nvCxnSpPr>
        <p:spPr>
          <a:xfrm flipH="1">
            <a:off x="5117068" y="871656"/>
            <a:ext cx="2270782" cy="254178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8119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22017D-B06F-4064-8447-BC4569911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00" y="1333321"/>
            <a:ext cx="5760000" cy="41307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302814" y="204510"/>
            <a:ext cx="3660172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Siblings</a:t>
            </a:r>
            <a:r>
              <a:rPr lang="it-IT" sz="1400" dirty="0"/>
              <a:t> </a:t>
            </a:r>
            <a:r>
              <a:rPr lang="it-IT" sz="1400" dirty="0" err="1"/>
              <a:t>m+v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(***)-Coef=-0.91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88939E-5648-4602-A155-F87DDBA3C8C4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3FFDE8-6F5A-4BDD-8D25-BFAC526EF474}"/>
              </a:ext>
            </a:extLst>
          </p:cNvPr>
          <p:cNvSpPr/>
          <p:nvPr/>
        </p:nvSpPr>
        <p:spPr>
          <a:xfrm>
            <a:off x="1514935" y="102214"/>
            <a:ext cx="240008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2E10D8-8FD3-417B-B318-70A0769DAF94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D8A534-A640-45EB-BD21-331F87DC5251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6286A3D-7887-469A-B740-973AE1E4F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0F42B5-4295-4084-A15D-89D935427758}"/>
                </a:ext>
              </a:extLst>
            </p:cNvPr>
            <p:cNvSpPr/>
            <p:nvPr/>
          </p:nvSpPr>
          <p:spPr>
            <a:xfrm>
              <a:off x="10451515" y="1356510"/>
              <a:ext cx="576944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DDF0406-456F-413E-8DB3-9ECAA27F2BE3}"/>
              </a:ext>
            </a:extLst>
          </p:cNvPr>
          <p:cNvSpPr txBox="1"/>
          <p:nvPr/>
        </p:nvSpPr>
        <p:spPr>
          <a:xfrm>
            <a:off x="4011535" y="292090"/>
            <a:ext cx="21733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300" dirty="0"/>
              <a:t>~</a:t>
            </a:r>
            <a:r>
              <a:rPr lang="it-IT" sz="2300" dirty="0" err="1"/>
              <a:t>rank</a:t>
            </a:r>
            <a:r>
              <a:rPr lang="it-IT" sz="2300" dirty="0"/>
              <a:t> + </a:t>
            </a:r>
            <a:r>
              <a:rPr lang="it-IT" sz="2300" dirty="0" err="1"/>
              <a:t>sibling</a:t>
            </a:r>
            <a:r>
              <a:rPr lang="it-IT" sz="2300" dirty="0"/>
              <a:t> </a:t>
            </a:r>
            <a:r>
              <a:rPr lang="it-IT" sz="2300" dirty="0" err="1"/>
              <a:t>buds</a:t>
            </a:r>
            <a:endParaRPr lang="it-IT" sz="23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5ABEB6-6747-49CC-A3B0-0CD11CF69977}"/>
              </a:ext>
            </a:extLst>
          </p:cNvPr>
          <p:cNvSpPr/>
          <p:nvPr/>
        </p:nvSpPr>
        <p:spPr>
          <a:xfrm>
            <a:off x="4936758" y="3289718"/>
            <a:ext cx="403592" cy="36788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764717-1559-4761-A6C2-7F8ED762A45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340350" y="727730"/>
            <a:ext cx="2792550" cy="25312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bar chart, histogram&#10;&#10;Description automatically generated">
            <a:extLst>
              <a:ext uri="{FF2B5EF4-FFF2-40B4-BE49-F238E27FC236}">
                <a16:creationId xmlns:a16="http://schemas.microsoft.com/office/drawing/2014/main" id="{4FEB1027-72C4-4E18-826C-58D899682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542" y="1235424"/>
            <a:ext cx="3810317" cy="28577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Chart, bar chart, histogram&#10;&#10;Description automatically generated">
            <a:extLst>
              <a:ext uri="{FF2B5EF4-FFF2-40B4-BE49-F238E27FC236}">
                <a16:creationId xmlns:a16="http://schemas.microsoft.com/office/drawing/2014/main" id="{4E252FD2-6000-437A-B7CF-AD6A72481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083" y="3893786"/>
            <a:ext cx="3810317" cy="28577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710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30D87A-E30B-402E-9EED-17D4C0608EE2}"/>
              </a:ext>
            </a:extLst>
          </p:cNvPr>
          <p:cNvSpPr/>
          <p:nvPr/>
        </p:nvSpPr>
        <p:spPr>
          <a:xfrm>
            <a:off x="3470858" y="98347"/>
            <a:ext cx="3270127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Metamer scale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F3F36-B9CA-4957-AD86-604FA54C7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065" y="542773"/>
            <a:ext cx="1496557" cy="16388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7DAAE5-E652-4ADD-B79F-58857DF8A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38" y="2448588"/>
            <a:ext cx="7036479" cy="29807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6836993" y="280987"/>
            <a:ext cx="3704055" cy="24929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 err="1"/>
              <a:t>Description</a:t>
            </a:r>
            <a:r>
              <a:rPr lang="it-IT" sz="1200" dirty="0"/>
              <a:t> of </a:t>
            </a:r>
            <a:r>
              <a:rPr lang="it-IT" sz="1200" dirty="0" err="1"/>
              <a:t>each</a:t>
            </a:r>
            <a:r>
              <a:rPr lang="it-IT" sz="1200" dirty="0"/>
              <a:t> </a:t>
            </a:r>
            <a:r>
              <a:rPr lang="it-IT" sz="1200" dirty="0" err="1"/>
              <a:t>metamer</a:t>
            </a:r>
            <a:r>
              <a:rPr lang="it-IT" sz="1200" dirty="0"/>
              <a:t> </a:t>
            </a:r>
            <a:r>
              <a:rPr lang="it-IT" sz="1200" dirty="0" err="1"/>
              <a:t>composition</a:t>
            </a:r>
            <a:r>
              <a:rPr lang="it-IT" sz="1200" dirty="0"/>
              <a:t> in </a:t>
            </a:r>
            <a:r>
              <a:rPr lang="it-IT" sz="1200" dirty="0" err="1"/>
              <a:t>terms</a:t>
            </a:r>
            <a:r>
              <a:rPr lang="it-IT" sz="1200" dirty="0"/>
              <a:t> of: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Year</a:t>
            </a:r>
            <a:r>
              <a:rPr lang="it-IT" sz="1200" dirty="0"/>
              <a:t> of sampling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/>
              <a:t>Not </a:t>
            </a:r>
            <a:r>
              <a:rPr lang="it-IT" sz="1200" dirty="0" err="1"/>
              <a:t>grafted</a:t>
            </a:r>
            <a:endParaRPr lang="it-IT" sz="1200" dirty="0"/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length</a:t>
            </a:r>
            <a:r>
              <a:rPr lang="it-IT" sz="1200" dirty="0"/>
              <a:t>(class);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Shoot</a:t>
            </a:r>
            <a:r>
              <a:rPr lang="it-IT" sz="12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length</a:t>
            </a:r>
            <a:r>
              <a:rPr lang="it-IT" sz="1200" dirty="0"/>
              <a:t>(cm);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Metamer</a:t>
            </a:r>
            <a:r>
              <a:rPr lang="it-IT" sz="12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LATERAL </a:t>
            </a:r>
            <a:r>
              <a:rPr lang="it-IT" sz="1200" dirty="0" err="1"/>
              <a:t>buds</a:t>
            </a:r>
            <a:r>
              <a:rPr lang="it-IT" sz="1200" dirty="0"/>
              <a:t> per </a:t>
            </a:r>
            <a:r>
              <a:rPr lang="it-IT" sz="1200" dirty="0" err="1"/>
              <a:t>eac</a:t>
            </a:r>
            <a:r>
              <a:rPr lang="it-IT" sz="1200" dirty="0"/>
              <a:t> </a:t>
            </a:r>
            <a:r>
              <a:rPr lang="it-IT" sz="1200" dirty="0" err="1"/>
              <a:t>rank</a:t>
            </a:r>
            <a:r>
              <a:rPr lang="it-IT" sz="1200" dirty="0"/>
              <a:t> (C,V,M,B);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/>
              <a:t>Total </a:t>
            </a:r>
            <a:r>
              <a:rPr lang="it-IT" sz="1200" dirty="0" err="1"/>
              <a:t>buds</a:t>
            </a:r>
            <a:r>
              <a:rPr lang="it-IT" sz="1200" dirty="0"/>
              <a:t> per </a:t>
            </a:r>
            <a:r>
              <a:rPr lang="it-IT" sz="1200" dirty="0" err="1"/>
              <a:t>rank</a:t>
            </a:r>
            <a:r>
              <a:rPr lang="it-IT" sz="12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Shoots</a:t>
            </a:r>
            <a:r>
              <a:rPr lang="it-IT" sz="1200" dirty="0"/>
              <a:t> </a:t>
            </a:r>
            <a:r>
              <a:rPr lang="it-IT" sz="1200" dirty="0" err="1"/>
              <a:t>developed</a:t>
            </a:r>
            <a:r>
              <a:rPr lang="it-IT" sz="1200" dirty="0"/>
              <a:t> </a:t>
            </a:r>
            <a:r>
              <a:rPr lang="it-IT" sz="1200" dirty="0" err="1"/>
              <a:t>at</a:t>
            </a:r>
            <a:r>
              <a:rPr lang="it-IT" sz="1200" dirty="0"/>
              <a:t> </a:t>
            </a:r>
            <a:r>
              <a:rPr lang="it-IT" sz="1200" dirty="0" err="1"/>
              <a:t>that</a:t>
            </a:r>
            <a:r>
              <a:rPr lang="it-IT" sz="1200" dirty="0"/>
              <a:t> </a:t>
            </a:r>
            <a:r>
              <a:rPr lang="it-IT" sz="1200" dirty="0" err="1"/>
              <a:t>rank</a:t>
            </a:r>
            <a:r>
              <a:rPr lang="it-IT" sz="12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/>
              <a:t>NUMBER LATERAL BUDS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/>
              <a:t>NUMBER APICAL BUDS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/>
              <a:t>FATE OF APICAL BUDS</a:t>
            </a:r>
          </a:p>
        </p:txBody>
      </p:sp>
    </p:spTree>
    <p:extLst>
      <p:ext uri="{BB962C8B-B14F-4D97-AF65-F5344CB8AC3E}">
        <p14:creationId xmlns:p14="http://schemas.microsoft.com/office/powerpoint/2010/main" val="214959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562095" y="367237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59085" y="5127437"/>
            <a:ext cx="84201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1818247" y="244577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237B6-5429-4F7D-B888-D1CF4831E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981793"/>
            <a:ext cx="102965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963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1BF634-DDF0-446A-871A-03F6B749F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00" y="1364311"/>
            <a:ext cx="5760000" cy="33920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88939E-5648-4602-A155-F87DDBA3C8C4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3FFDE8-6F5A-4BDD-8D25-BFAC526EF474}"/>
              </a:ext>
            </a:extLst>
          </p:cNvPr>
          <p:cNvSpPr/>
          <p:nvPr/>
        </p:nvSpPr>
        <p:spPr>
          <a:xfrm>
            <a:off x="1514935" y="102214"/>
            <a:ext cx="240008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2E10D8-8FD3-417B-B318-70A0769DAF94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D8A534-A640-45EB-BD21-331F87DC5251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6286A3D-7887-469A-B740-973AE1E4F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0F42B5-4295-4084-A15D-89D935427758}"/>
                </a:ext>
              </a:extLst>
            </p:cNvPr>
            <p:cNvSpPr/>
            <p:nvPr/>
          </p:nvSpPr>
          <p:spPr>
            <a:xfrm>
              <a:off x="10451515" y="1356510"/>
              <a:ext cx="576944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DDF0406-456F-413E-8DB3-9ECAA27F2BE3}"/>
              </a:ext>
            </a:extLst>
          </p:cNvPr>
          <p:cNvSpPr txBox="1"/>
          <p:nvPr/>
        </p:nvSpPr>
        <p:spPr>
          <a:xfrm>
            <a:off x="3866667" y="255400"/>
            <a:ext cx="275777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rank</a:t>
            </a:r>
            <a:r>
              <a:rPr lang="it-IT" sz="2520" dirty="0"/>
              <a:t> + </a:t>
            </a:r>
            <a:r>
              <a:rPr lang="it-IT" sz="2520" dirty="0" err="1"/>
              <a:t>siblings</a:t>
            </a:r>
            <a:r>
              <a:rPr lang="it-IT" sz="2520" dirty="0"/>
              <a:t> V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5ABEB6-6747-49CC-A3B0-0CD11CF69977}"/>
              </a:ext>
            </a:extLst>
          </p:cNvPr>
          <p:cNvSpPr/>
          <p:nvPr/>
        </p:nvSpPr>
        <p:spPr>
          <a:xfrm>
            <a:off x="4035058" y="2965868"/>
            <a:ext cx="403592" cy="36788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764717-1559-4761-A6C2-7F8ED762A45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4381500" y="727730"/>
            <a:ext cx="3751400" cy="223813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FE7D21-FC0F-429D-A996-62DBCB8AC386}"/>
              </a:ext>
            </a:extLst>
          </p:cNvPr>
          <p:cNvSpPr txBox="1"/>
          <p:nvPr/>
        </p:nvSpPr>
        <p:spPr>
          <a:xfrm>
            <a:off x="6302814" y="204510"/>
            <a:ext cx="3660172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Siblings</a:t>
            </a:r>
            <a:r>
              <a:rPr lang="it-IT" sz="1400" dirty="0"/>
              <a:t> 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(***)-Coef=-1.39</a:t>
            </a:r>
          </a:p>
        </p:txBody>
      </p:sp>
      <p:pic>
        <p:nvPicPr>
          <p:cNvPr id="11" name="Picture 10" descr="Chart, bar chart, histogram&#10;&#10;Description automatically generated">
            <a:extLst>
              <a:ext uri="{FF2B5EF4-FFF2-40B4-BE49-F238E27FC236}">
                <a16:creationId xmlns:a16="http://schemas.microsoft.com/office/drawing/2014/main" id="{EA6C09AB-BD65-4139-B989-38FBD8C113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140" y="1724132"/>
            <a:ext cx="3975260" cy="2981445"/>
          </a:xfrm>
          <a:prstGeom prst="rect">
            <a:avLst/>
          </a:prstGeom>
        </p:spPr>
      </p:pic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BB1590CB-16FF-4C2E-82AC-350D41EFA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940" y="4244865"/>
            <a:ext cx="3484180" cy="261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434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562095" y="367237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59085" y="5127437"/>
            <a:ext cx="84201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1818247" y="244577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2D51C-F540-474B-91E2-A6BFF229C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946783"/>
            <a:ext cx="103727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859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622AB4-59E6-4763-AA36-A97520295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73" y="1324422"/>
            <a:ext cx="5760000" cy="39236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88939E-5648-4602-A155-F87DDBA3C8C4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3FFDE8-6F5A-4BDD-8D25-BFAC526EF474}"/>
              </a:ext>
            </a:extLst>
          </p:cNvPr>
          <p:cNvSpPr/>
          <p:nvPr/>
        </p:nvSpPr>
        <p:spPr>
          <a:xfrm>
            <a:off x="1514935" y="102214"/>
            <a:ext cx="240008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2E10D8-8FD3-417B-B318-70A0769DAF94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D8A534-A640-45EB-BD21-331F87DC5251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6286A3D-7887-469A-B740-973AE1E4F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0F42B5-4295-4084-A15D-89D935427758}"/>
                </a:ext>
              </a:extLst>
            </p:cNvPr>
            <p:cNvSpPr/>
            <p:nvPr/>
          </p:nvSpPr>
          <p:spPr>
            <a:xfrm>
              <a:off x="10451515" y="1356510"/>
              <a:ext cx="576944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DDF0406-456F-413E-8DB3-9ECAA27F2BE3}"/>
              </a:ext>
            </a:extLst>
          </p:cNvPr>
          <p:cNvSpPr txBox="1"/>
          <p:nvPr/>
        </p:nvSpPr>
        <p:spPr>
          <a:xfrm>
            <a:off x="3866667" y="255400"/>
            <a:ext cx="2757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~</a:t>
            </a:r>
            <a:r>
              <a:rPr lang="it-IT" sz="2000" dirty="0" err="1"/>
              <a:t>rank</a:t>
            </a:r>
            <a:r>
              <a:rPr lang="it-IT" sz="2000" dirty="0"/>
              <a:t> + </a:t>
            </a:r>
            <a:r>
              <a:rPr lang="it-IT" sz="2000" dirty="0" err="1"/>
              <a:t>siblings</a:t>
            </a:r>
            <a:r>
              <a:rPr lang="it-IT" sz="2000" dirty="0"/>
              <a:t> V+ </a:t>
            </a:r>
            <a:r>
              <a:rPr lang="it-IT" sz="2000" dirty="0" err="1"/>
              <a:t>siblings</a:t>
            </a:r>
            <a:r>
              <a:rPr lang="it-IT" sz="2000" dirty="0"/>
              <a:t> 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5ABEB6-6747-49CC-A3B0-0CD11CF69977}"/>
              </a:ext>
            </a:extLst>
          </p:cNvPr>
          <p:cNvSpPr/>
          <p:nvPr/>
        </p:nvSpPr>
        <p:spPr>
          <a:xfrm>
            <a:off x="4574808" y="3080063"/>
            <a:ext cx="403592" cy="47469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764717-1559-4761-A6C2-7F8ED762A45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4829828" y="943174"/>
            <a:ext cx="3303072" cy="210041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FE7D21-FC0F-429D-A996-62DBCB8AC386}"/>
              </a:ext>
            </a:extLst>
          </p:cNvPr>
          <p:cNvSpPr txBox="1"/>
          <p:nvPr/>
        </p:nvSpPr>
        <p:spPr>
          <a:xfrm>
            <a:off x="6302814" y="204510"/>
            <a:ext cx="3660172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Siblings</a:t>
            </a:r>
            <a:r>
              <a:rPr lang="it-IT" sz="1400" dirty="0"/>
              <a:t> 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(**).Coef=-1.09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Siblings</a:t>
            </a:r>
            <a:r>
              <a:rPr lang="it-IT" sz="1400" dirty="0"/>
              <a:t> 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(**).Coef=-0.8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842D1DFC-66F1-4290-BAEF-DA4232E69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538" y="4350206"/>
            <a:ext cx="3070089" cy="2302567"/>
          </a:xfrm>
          <a:prstGeom prst="rect">
            <a:avLst/>
          </a:prstGeom>
        </p:spPr>
      </p:pic>
      <p:pic>
        <p:nvPicPr>
          <p:cNvPr id="9" name="Picture 8" descr="Chart, bar chart, histogram&#10;&#10;Description automatically generated">
            <a:extLst>
              <a:ext uri="{FF2B5EF4-FFF2-40B4-BE49-F238E27FC236}">
                <a16:creationId xmlns:a16="http://schemas.microsoft.com/office/drawing/2014/main" id="{414E7671-C106-4F28-9ED2-30AC87543A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047" y="3653642"/>
            <a:ext cx="3881726" cy="2911295"/>
          </a:xfrm>
          <a:prstGeom prst="rect">
            <a:avLst/>
          </a:prstGeom>
        </p:spPr>
      </p:pic>
      <p:pic>
        <p:nvPicPr>
          <p:cNvPr id="12" name="Picture 11" descr="Chart, bar chart, histogram&#10;&#10;Description automatically generated">
            <a:extLst>
              <a:ext uri="{FF2B5EF4-FFF2-40B4-BE49-F238E27FC236}">
                <a16:creationId xmlns:a16="http://schemas.microsoft.com/office/drawing/2014/main" id="{538A3BC8-95B4-42BF-B590-633FCBC32A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023" y="1573340"/>
            <a:ext cx="4017926" cy="301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826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562095" y="367237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59085" y="5127437"/>
            <a:ext cx="84201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1818247" y="244577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A7F8E-E608-4694-A858-87277078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987152"/>
            <a:ext cx="105537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2370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pic>
        <p:nvPicPr>
          <p:cNvPr id="43" name="Picture 42" descr="Chart, bar chart, histogram&#10;&#10;Description automatically generated">
            <a:extLst>
              <a:ext uri="{FF2B5EF4-FFF2-40B4-BE49-F238E27FC236}">
                <a16:creationId xmlns:a16="http://schemas.microsoft.com/office/drawing/2014/main" id="{DDA88E22-1A3A-4640-BF50-E10428E2D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7" y="76216"/>
            <a:ext cx="1780177" cy="13351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38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4E2372EA-ED1F-4E8E-835C-72818E82F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243" y="150362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 descr="Chart, bar chart, histogram&#10;&#10;Description automatically generated">
            <a:extLst>
              <a:ext uri="{FF2B5EF4-FFF2-40B4-BE49-F238E27FC236}">
                <a16:creationId xmlns:a16="http://schemas.microsoft.com/office/drawing/2014/main" id="{C61BECE8-6E42-4653-8D26-B50ED0311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000" y="230453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C617A512-8C7A-4E8D-A623-C0D6B71E74FE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68F432-D49A-417E-8EB5-3A761B8224F2}"/>
              </a:ext>
            </a:extLst>
          </p:cNvPr>
          <p:cNvSpPr txBox="1"/>
          <p:nvPr/>
        </p:nvSpPr>
        <p:spPr>
          <a:xfrm>
            <a:off x="10381647" y="2052750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(cm)+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7" name="Picture 46" descr="Chart, bar chart&#10;&#10;Description automatically generated">
            <a:extLst>
              <a:ext uri="{FF2B5EF4-FFF2-40B4-BE49-F238E27FC236}">
                <a16:creationId xmlns:a16="http://schemas.microsoft.com/office/drawing/2014/main" id="{1CA49183-5841-4445-A700-1BA1B5921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27" y="375115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Flowchart: Collate 47">
            <a:extLst>
              <a:ext uri="{FF2B5EF4-FFF2-40B4-BE49-F238E27FC236}">
                <a16:creationId xmlns:a16="http://schemas.microsoft.com/office/drawing/2014/main" id="{D2524732-E27B-4764-A168-841E7BBD5681}"/>
              </a:ext>
            </a:extLst>
          </p:cNvPr>
          <p:cNvSpPr/>
          <p:nvPr/>
        </p:nvSpPr>
        <p:spPr>
          <a:xfrm rot="7056620">
            <a:off x="10234309" y="3998405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BFF275-5577-43A0-82BA-C4C412078162}"/>
              </a:ext>
            </a:extLst>
          </p:cNvPr>
          <p:cNvSpPr txBox="1"/>
          <p:nvPr/>
        </p:nvSpPr>
        <p:spPr>
          <a:xfrm>
            <a:off x="10276127" y="3718339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</a:t>
            </a:r>
          </a:p>
        </p:txBody>
      </p:sp>
      <p:pic>
        <p:nvPicPr>
          <p:cNvPr id="50" name="Picture 49" descr="Chart, bar chart&#10;&#10;Description automatically generated">
            <a:extLst>
              <a:ext uri="{FF2B5EF4-FFF2-40B4-BE49-F238E27FC236}">
                <a16:creationId xmlns:a16="http://schemas.microsoft.com/office/drawing/2014/main" id="{D4A02161-6494-4382-A151-4A994EAECB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641" y="5279826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CCBE8EEC-F9E9-4CEF-AECD-E47F51FC1000}"/>
              </a:ext>
            </a:extLst>
          </p:cNvPr>
          <p:cNvSpPr/>
          <p:nvPr/>
        </p:nvSpPr>
        <p:spPr>
          <a:xfrm rot="6590791">
            <a:off x="9893289" y="4717967"/>
            <a:ext cx="111453" cy="92093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554D04-544D-46D4-BB42-6BC1CA5E663E}"/>
              </a:ext>
            </a:extLst>
          </p:cNvPr>
          <p:cNvSpPr txBox="1"/>
          <p:nvPr/>
        </p:nvSpPr>
        <p:spPr>
          <a:xfrm>
            <a:off x="10754473" y="5215878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</a:t>
            </a:r>
          </a:p>
        </p:txBody>
      </p:sp>
      <p:pic>
        <p:nvPicPr>
          <p:cNvPr id="54" name="Picture 53" descr="Chart, bar chart, histogram&#10;&#10;Description automatically generated">
            <a:extLst>
              <a:ext uri="{FF2B5EF4-FFF2-40B4-BE49-F238E27FC236}">
                <a16:creationId xmlns:a16="http://schemas.microsoft.com/office/drawing/2014/main" id="{4293BEC7-7E19-4FEE-B460-741A86CB43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27" y="240610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Flowchart: Collate 54">
            <a:extLst>
              <a:ext uri="{FF2B5EF4-FFF2-40B4-BE49-F238E27FC236}">
                <a16:creationId xmlns:a16="http://schemas.microsoft.com/office/drawing/2014/main" id="{D5ECF9CC-F2F8-4ED8-A909-A6D013132203}"/>
              </a:ext>
            </a:extLst>
          </p:cNvPr>
          <p:cNvSpPr/>
          <p:nvPr/>
        </p:nvSpPr>
        <p:spPr>
          <a:xfrm rot="7855529">
            <a:off x="7786421" y="3411229"/>
            <a:ext cx="110659" cy="168755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0AC3AEE-2DA0-47E0-8B89-7A114C29D6CF}"/>
              </a:ext>
            </a:extLst>
          </p:cNvPr>
          <p:cNvSpPr txBox="1"/>
          <p:nvPr/>
        </p:nvSpPr>
        <p:spPr>
          <a:xfrm>
            <a:off x="5942632" y="2287301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</a:t>
            </a:r>
          </a:p>
        </p:txBody>
      </p:sp>
      <p:pic>
        <p:nvPicPr>
          <p:cNvPr id="58" name="Picture 57" descr="Chart, histogram&#10;&#10;Description automatically generated">
            <a:extLst>
              <a:ext uri="{FF2B5EF4-FFF2-40B4-BE49-F238E27FC236}">
                <a16:creationId xmlns:a16="http://schemas.microsoft.com/office/drawing/2014/main" id="{F1D5C841-BB7D-4835-BDB8-08E7A1643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750" y="10248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Flowchart: Collate 59">
            <a:extLst>
              <a:ext uri="{FF2B5EF4-FFF2-40B4-BE49-F238E27FC236}">
                <a16:creationId xmlns:a16="http://schemas.microsoft.com/office/drawing/2014/main" id="{6B6CDB92-789F-4AF3-A1D4-A4AC629C1500}"/>
              </a:ext>
            </a:extLst>
          </p:cNvPr>
          <p:cNvSpPr/>
          <p:nvPr/>
        </p:nvSpPr>
        <p:spPr>
          <a:xfrm rot="10445735" flipH="1">
            <a:off x="3644681" y="1425066"/>
            <a:ext cx="113383" cy="63520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C99B475-232D-4272-9570-66FAF9130624}"/>
              </a:ext>
            </a:extLst>
          </p:cNvPr>
          <p:cNvSpPr txBox="1"/>
          <p:nvPr/>
        </p:nvSpPr>
        <p:spPr>
          <a:xfrm>
            <a:off x="2511200" y="1616689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~Rank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59" name="Picture 58" descr="Chart, histogram&#10;&#10;Description automatically generated">
            <a:extLst>
              <a:ext uri="{FF2B5EF4-FFF2-40B4-BE49-F238E27FC236}">
                <a16:creationId xmlns:a16="http://schemas.microsoft.com/office/drawing/2014/main" id="{D7B66D3E-E555-420D-AAE8-F35501282E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" y="121773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BAB25DFE-A3C0-4D99-802D-FDF097C40D09}"/>
              </a:ext>
            </a:extLst>
          </p:cNvPr>
          <p:cNvSpPr/>
          <p:nvPr/>
        </p:nvSpPr>
        <p:spPr>
          <a:xfrm rot="8965589">
            <a:off x="1689386" y="2362049"/>
            <a:ext cx="232509" cy="700788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A983B51-E223-4576-BF21-ECA830BE308F}"/>
              </a:ext>
            </a:extLst>
          </p:cNvPr>
          <p:cNvSpPr txBox="1"/>
          <p:nvPr/>
        </p:nvSpPr>
        <p:spPr>
          <a:xfrm>
            <a:off x="615688" y="988919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~Rank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65" name="Picture 64" descr="Chart, bar chart, histogram&#10;&#10;Description automatically generated">
            <a:extLst>
              <a:ext uri="{FF2B5EF4-FFF2-40B4-BE49-F238E27FC236}">
                <a16:creationId xmlns:a16="http://schemas.microsoft.com/office/drawing/2014/main" id="{E26E6D1D-0ECE-4D4E-9410-75F93A6371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9" y="285045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7" name="Flowchart: Collate 66">
            <a:extLst>
              <a:ext uri="{FF2B5EF4-FFF2-40B4-BE49-F238E27FC236}">
                <a16:creationId xmlns:a16="http://schemas.microsoft.com/office/drawing/2014/main" id="{BF5CD71B-BB57-4329-8855-5ED97D60860B}"/>
              </a:ext>
            </a:extLst>
          </p:cNvPr>
          <p:cNvSpPr/>
          <p:nvPr/>
        </p:nvSpPr>
        <p:spPr>
          <a:xfrm rot="7252444">
            <a:off x="1673439" y="4015087"/>
            <a:ext cx="227927" cy="253088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D4E41D7-BFB5-4CFA-975A-1E9CA1777D91}"/>
              </a:ext>
            </a:extLst>
          </p:cNvPr>
          <p:cNvSpPr txBox="1"/>
          <p:nvPr/>
        </p:nvSpPr>
        <p:spPr>
          <a:xfrm>
            <a:off x="1710794" y="3744488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69" name="Picture 68" descr="Chart, bar chart&#10;&#10;Description automatically generated">
            <a:extLst>
              <a:ext uri="{FF2B5EF4-FFF2-40B4-BE49-F238E27FC236}">
                <a16:creationId xmlns:a16="http://schemas.microsoft.com/office/drawing/2014/main" id="{04357E60-9F1C-493A-A07A-B1BCD98A7A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9" y="549287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0" name="Picture 69" descr="Chart, bar chart&#10;&#10;Description automatically generated">
            <a:extLst>
              <a:ext uri="{FF2B5EF4-FFF2-40B4-BE49-F238E27FC236}">
                <a16:creationId xmlns:a16="http://schemas.microsoft.com/office/drawing/2014/main" id="{0DE42F23-C431-477F-8587-8C494CD9C3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9" y="427659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1" name="Flowchart: Collate 70">
            <a:extLst>
              <a:ext uri="{FF2B5EF4-FFF2-40B4-BE49-F238E27FC236}">
                <a16:creationId xmlns:a16="http://schemas.microsoft.com/office/drawing/2014/main" id="{FA597468-AEBC-4D8E-8048-77DA1ADF0DA3}"/>
              </a:ext>
            </a:extLst>
          </p:cNvPr>
          <p:cNvSpPr/>
          <p:nvPr/>
        </p:nvSpPr>
        <p:spPr>
          <a:xfrm rot="4536883">
            <a:off x="2040064" y="4705816"/>
            <a:ext cx="103814" cy="781654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Flowchart: Collate 71">
            <a:extLst>
              <a:ext uri="{FF2B5EF4-FFF2-40B4-BE49-F238E27FC236}">
                <a16:creationId xmlns:a16="http://schemas.microsoft.com/office/drawing/2014/main" id="{4ACB707B-CBFF-4E5B-A1B6-D52EC4F6F935}"/>
              </a:ext>
            </a:extLst>
          </p:cNvPr>
          <p:cNvSpPr/>
          <p:nvPr/>
        </p:nvSpPr>
        <p:spPr>
          <a:xfrm rot="3493205" flipH="1">
            <a:off x="2013254" y="4890907"/>
            <a:ext cx="109557" cy="1174375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333CAF4-7117-405D-AAF5-84268D549547}"/>
              </a:ext>
            </a:extLst>
          </p:cNvPr>
          <p:cNvSpPr txBox="1"/>
          <p:nvPr/>
        </p:nvSpPr>
        <p:spPr>
          <a:xfrm>
            <a:off x="1241543" y="5257934"/>
            <a:ext cx="138646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If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V: 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length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+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other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V</a:t>
            </a:r>
          </a:p>
        </p:txBody>
      </p:sp>
      <p:pic>
        <p:nvPicPr>
          <p:cNvPr id="74" name="Picture 73" descr="Chart, bar chart&#10;&#10;Description automatically generated">
            <a:extLst>
              <a:ext uri="{FF2B5EF4-FFF2-40B4-BE49-F238E27FC236}">
                <a16:creationId xmlns:a16="http://schemas.microsoft.com/office/drawing/2014/main" id="{23C3CA0A-76B6-4B1B-9B37-03A5326E5C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30" y="325822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5" name="Picture 74" descr="Chart, bar chart, histogram&#10;&#10;Description automatically generated">
            <a:extLst>
              <a:ext uri="{FF2B5EF4-FFF2-40B4-BE49-F238E27FC236}">
                <a16:creationId xmlns:a16="http://schemas.microsoft.com/office/drawing/2014/main" id="{EEDE52CB-7539-4213-925D-60BCDDD2E4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83" y="538538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" name="Picture 78" descr="Chart, bar chart, histogram&#10;&#10;Description automatically generated">
            <a:extLst>
              <a:ext uri="{FF2B5EF4-FFF2-40B4-BE49-F238E27FC236}">
                <a16:creationId xmlns:a16="http://schemas.microsoft.com/office/drawing/2014/main" id="{53181FE2-9B23-493B-8835-28D99D0753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663" y="458541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0" name="Flowchart: Collate 79">
            <a:extLst>
              <a:ext uri="{FF2B5EF4-FFF2-40B4-BE49-F238E27FC236}">
                <a16:creationId xmlns:a16="http://schemas.microsoft.com/office/drawing/2014/main" id="{730DB2F9-A10D-4218-B139-6F9A3C3BB863}"/>
              </a:ext>
            </a:extLst>
          </p:cNvPr>
          <p:cNvSpPr/>
          <p:nvPr/>
        </p:nvSpPr>
        <p:spPr>
          <a:xfrm rot="4536883">
            <a:off x="4165331" y="3893858"/>
            <a:ext cx="132052" cy="140122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lowchart: Collate 80">
            <a:extLst>
              <a:ext uri="{FF2B5EF4-FFF2-40B4-BE49-F238E27FC236}">
                <a16:creationId xmlns:a16="http://schemas.microsoft.com/office/drawing/2014/main" id="{7241B768-6663-4A27-BBC2-4D0D615EC75A}"/>
              </a:ext>
            </a:extLst>
          </p:cNvPr>
          <p:cNvSpPr/>
          <p:nvPr/>
        </p:nvSpPr>
        <p:spPr>
          <a:xfrm rot="5151570">
            <a:off x="4591708" y="3727261"/>
            <a:ext cx="156754" cy="2265425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lowchart: Collate 82">
            <a:extLst>
              <a:ext uri="{FF2B5EF4-FFF2-40B4-BE49-F238E27FC236}">
                <a16:creationId xmlns:a16="http://schemas.microsoft.com/office/drawing/2014/main" id="{962D90F5-5678-4476-A574-FBFBD9825FDC}"/>
              </a:ext>
            </a:extLst>
          </p:cNvPr>
          <p:cNvSpPr/>
          <p:nvPr/>
        </p:nvSpPr>
        <p:spPr>
          <a:xfrm rot="7906584">
            <a:off x="3648353" y="5093800"/>
            <a:ext cx="51255" cy="521152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0046C4D-A8B7-447F-81EB-538FFF044E25}"/>
              </a:ext>
            </a:extLst>
          </p:cNvPr>
          <p:cNvSpPr txBox="1"/>
          <p:nvPr/>
        </p:nvSpPr>
        <p:spPr>
          <a:xfrm>
            <a:off x="4803789" y="4423017"/>
            <a:ext cx="1923335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If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M: 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rank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+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other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V+other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M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94D3CFD-EB36-4833-A9C7-4264A3584AE1}"/>
              </a:ext>
            </a:extLst>
          </p:cNvPr>
          <p:cNvSpPr txBox="1"/>
          <p:nvPr/>
        </p:nvSpPr>
        <p:spPr>
          <a:xfrm>
            <a:off x="5321110" y="5820195"/>
            <a:ext cx="1923335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If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M: 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rank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+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other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V+other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 M</a:t>
            </a:r>
          </a:p>
        </p:txBody>
      </p:sp>
    </p:spTree>
    <p:extLst>
      <p:ext uri="{BB962C8B-B14F-4D97-AF65-F5344CB8AC3E}">
        <p14:creationId xmlns:p14="http://schemas.microsoft.com/office/powerpoint/2010/main" val="2845958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6AE13A-DC09-4222-BA58-7D4C2BFA3308}"/>
              </a:ext>
            </a:extLst>
          </p:cNvPr>
          <p:cNvSpPr/>
          <p:nvPr/>
        </p:nvSpPr>
        <p:spPr>
          <a:xfrm>
            <a:off x="4732177" y="134509"/>
            <a:ext cx="2126736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Bud 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1FFF3-9F2D-4187-B4EB-AECB4335C81B}"/>
              </a:ext>
            </a:extLst>
          </p:cNvPr>
          <p:cNvSpPr txBox="1"/>
          <p:nvPr/>
        </p:nvSpPr>
        <p:spPr>
          <a:xfrm>
            <a:off x="6025247" y="922654"/>
            <a:ext cx="3775573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900" dirty="0" err="1"/>
              <a:t>Description</a:t>
            </a:r>
            <a:r>
              <a:rPr lang="it-IT" sz="900" dirty="0"/>
              <a:t> of </a:t>
            </a:r>
            <a:r>
              <a:rPr lang="it-IT" sz="900" dirty="0" err="1"/>
              <a:t>each</a:t>
            </a:r>
            <a:r>
              <a:rPr lang="it-IT" sz="900" dirty="0"/>
              <a:t> </a:t>
            </a:r>
            <a:r>
              <a:rPr lang="it-IT" sz="900" dirty="0" err="1"/>
              <a:t>bud</a:t>
            </a:r>
            <a:r>
              <a:rPr lang="it-IT" sz="900" dirty="0"/>
              <a:t> </a:t>
            </a:r>
            <a:r>
              <a:rPr lang="it-IT" sz="900" dirty="0" err="1"/>
              <a:t>composition</a:t>
            </a:r>
            <a:r>
              <a:rPr lang="it-IT" sz="900" dirty="0"/>
              <a:t> in </a:t>
            </a:r>
            <a:r>
              <a:rPr lang="it-IT" sz="900" dirty="0" err="1"/>
              <a:t>terms</a:t>
            </a:r>
            <a:r>
              <a:rPr lang="it-IT" sz="900" dirty="0"/>
              <a:t> of: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New </a:t>
            </a:r>
            <a:r>
              <a:rPr lang="it-IT" sz="900" dirty="0" err="1"/>
              <a:t>shoot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Year</a:t>
            </a:r>
            <a:r>
              <a:rPr lang="it-IT" sz="900" dirty="0"/>
              <a:t> of </a:t>
            </a:r>
            <a:r>
              <a:rPr lang="it-IT" sz="900" dirty="0" err="1"/>
              <a:t>parent</a:t>
            </a:r>
            <a:r>
              <a:rPr lang="it-IT" sz="900" dirty="0"/>
              <a:t> sampling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Shoot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Shoot</a:t>
            </a:r>
            <a:r>
              <a:rPr lang="it-IT" sz="900" dirty="0"/>
              <a:t> </a:t>
            </a:r>
            <a:r>
              <a:rPr lang="it-IT" sz="900" dirty="0" err="1"/>
              <a:t>length</a:t>
            </a:r>
            <a:r>
              <a:rPr lang="it-IT" sz="900" dirty="0"/>
              <a:t>(cm);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Metamer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Number</a:t>
            </a:r>
            <a:r>
              <a:rPr lang="it-IT" sz="900" dirty="0"/>
              <a:t> of </a:t>
            </a:r>
            <a:r>
              <a:rPr lang="it-IT" sz="900" dirty="0" err="1"/>
              <a:t>sibling</a:t>
            </a:r>
            <a:r>
              <a:rPr lang="it-IT" sz="900" dirty="0"/>
              <a:t> </a:t>
            </a:r>
            <a:r>
              <a:rPr lang="it-IT" sz="900" dirty="0" err="1"/>
              <a:t>buds</a:t>
            </a:r>
            <a:r>
              <a:rPr lang="it-IT" sz="900" dirty="0"/>
              <a:t> </a:t>
            </a:r>
            <a:r>
              <a:rPr lang="it-IT" sz="900" dirty="0" err="1"/>
              <a:t>at</a:t>
            </a:r>
            <a:r>
              <a:rPr lang="it-IT" sz="900" dirty="0"/>
              <a:t> the </a:t>
            </a:r>
            <a:r>
              <a:rPr lang="it-IT" sz="900" dirty="0" err="1"/>
              <a:t>same</a:t>
            </a:r>
            <a:r>
              <a:rPr lang="it-IT" sz="900" dirty="0"/>
              <a:t> </a:t>
            </a:r>
            <a:r>
              <a:rPr lang="it-IT" sz="900" dirty="0" err="1"/>
              <a:t>node</a:t>
            </a:r>
            <a:r>
              <a:rPr lang="it-IT" sz="900" dirty="0"/>
              <a:t>(C,V,M,B);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Total </a:t>
            </a:r>
            <a:r>
              <a:rPr lang="it-IT" sz="900" dirty="0" err="1"/>
              <a:t>buds</a:t>
            </a:r>
            <a:r>
              <a:rPr lang="it-IT" sz="900" dirty="0"/>
              <a:t> per </a:t>
            </a:r>
            <a:r>
              <a:rPr lang="it-IT" sz="900" dirty="0" err="1"/>
              <a:t>node</a:t>
            </a:r>
            <a:r>
              <a:rPr lang="it-IT" sz="9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Number</a:t>
            </a:r>
            <a:r>
              <a:rPr lang="it-IT" sz="900" dirty="0"/>
              <a:t> of </a:t>
            </a:r>
            <a:r>
              <a:rPr lang="it-IT" sz="900" dirty="0" err="1"/>
              <a:t>Shoots</a:t>
            </a:r>
            <a:r>
              <a:rPr lang="it-IT" sz="900" dirty="0"/>
              <a:t> </a:t>
            </a:r>
            <a:r>
              <a:rPr lang="it-IT" sz="900" dirty="0" err="1"/>
              <a:t>developed</a:t>
            </a:r>
            <a:r>
              <a:rPr lang="it-IT" sz="900" dirty="0"/>
              <a:t> </a:t>
            </a:r>
            <a:r>
              <a:rPr lang="it-IT" sz="900" dirty="0" err="1"/>
              <a:t>at</a:t>
            </a:r>
            <a:r>
              <a:rPr lang="it-IT" sz="900" dirty="0"/>
              <a:t> </a:t>
            </a:r>
            <a:r>
              <a:rPr lang="it-IT" sz="900" dirty="0" err="1"/>
              <a:t>that</a:t>
            </a:r>
            <a:r>
              <a:rPr lang="it-IT" sz="900" dirty="0"/>
              <a:t> </a:t>
            </a:r>
            <a:r>
              <a:rPr lang="it-IT" sz="900" dirty="0" err="1"/>
              <a:t>rank</a:t>
            </a:r>
            <a:r>
              <a:rPr lang="it-IT" sz="9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Fate of </a:t>
            </a:r>
            <a:r>
              <a:rPr lang="it-IT" sz="900" dirty="0" err="1"/>
              <a:t>bud</a:t>
            </a:r>
            <a:r>
              <a:rPr lang="it-IT" sz="900" dirty="0"/>
              <a:t> (one per </a:t>
            </a:r>
            <a:r>
              <a:rPr lang="it-IT" sz="900" dirty="0" err="1"/>
              <a:t>each</a:t>
            </a:r>
            <a:r>
              <a:rPr lang="it-IT" sz="900" dirty="0"/>
              <a:t> </a:t>
            </a:r>
            <a:r>
              <a:rPr lang="it-IT" sz="900" dirty="0" err="1"/>
              <a:t>row</a:t>
            </a:r>
            <a:r>
              <a:rPr lang="it-IT" sz="900" dirty="0"/>
              <a:t>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Position of the </a:t>
            </a:r>
            <a:r>
              <a:rPr lang="it-IT" sz="900" dirty="0" err="1"/>
              <a:t>bud</a:t>
            </a:r>
            <a:r>
              <a:rPr lang="it-IT" sz="900" dirty="0"/>
              <a:t> (</a:t>
            </a:r>
            <a:r>
              <a:rPr lang="it-IT" sz="900" dirty="0" err="1"/>
              <a:t>apical</a:t>
            </a:r>
            <a:r>
              <a:rPr lang="it-IT" sz="900" dirty="0"/>
              <a:t>/</a:t>
            </a:r>
            <a:r>
              <a:rPr lang="it-IT" sz="900" dirty="0" err="1"/>
              <a:t>lateral</a:t>
            </a:r>
            <a:r>
              <a:rPr lang="it-IT" sz="900" dirty="0"/>
              <a:t>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Length</a:t>
            </a:r>
            <a:r>
              <a:rPr lang="it-IT" sz="900" dirty="0"/>
              <a:t> of new </a:t>
            </a:r>
            <a:r>
              <a:rPr lang="it-IT" sz="900" dirty="0" err="1"/>
              <a:t>shoot</a:t>
            </a:r>
            <a:r>
              <a:rPr lang="it-IT" sz="900" dirty="0"/>
              <a:t>(cm)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Length</a:t>
            </a:r>
            <a:r>
              <a:rPr lang="it-IT" sz="900" dirty="0"/>
              <a:t> of new </a:t>
            </a:r>
            <a:r>
              <a:rPr lang="it-IT" sz="900" dirty="0" err="1"/>
              <a:t>shoot</a:t>
            </a:r>
            <a:r>
              <a:rPr lang="it-IT" sz="900" dirty="0"/>
              <a:t>(class)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Information </a:t>
            </a:r>
            <a:r>
              <a:rPr lang="it-IT" sz="900" dirty="0" err="1"/>
              <a:t>regarding</a:t>
            </a:r>
            <a:r>
              <a:rPr lang="it-IT" sz="900" dirty="0"/>
              <a:t>  </a:t>
            </a:r>
            <a:r>
              <a:rPr lang="it-IT" sz="900" dirty="0" err="1"/>
              <a:t>each</a:t>
            </a:r>
            <a:r>
              <a:rPr lang="it-IT" sz="900" dirty="0"/>
              <a:t> new </a:t>
            </a:r>
            <a:r>
              <a:rPr lang="it-IT" sz="900" dirty="0" err="1"/>
              <a:t>shoot</a:t>
            </a:r>
            <a:r>
              <a:rPr lang="it-IT" sz="900" dirty="0"/>
              <a:t> </a:t>
            </a:r>
            <a:r>
              <a:rPr lang="it-IT" sz="900" dirty="0" err="1"/>
              <a:t>composition</a:t>
            </a:r>
            <a:endParaRPr lang="it-IT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6DB65-6E6B-4795-9777-5F3409D79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061" y="217408"/>
            <a:ext cx="2669852" cy="1410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CB5C9C-9D9E-4EB5-B139-E84ECE101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696" y="3288433"/>
            <a:ext cx="7877532" cy="214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25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7B0F7A-BF29-4C97-95A0-4E1D7A7C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89" y="2582590"/>
            <a:ext cx="7393874" cy="3028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1781089" y="199677"/>
            <a:ext cx="6231633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/>
              <a:t>The </a:t>
            </a:r>
            <a:r>
              <a:rPr lang="it-IT" sz="1600" dirty="0" err="1"/>
              <a:t>original</a:t>
            </a:r>
            <a:r>
              <a:rPr lang="it-IT" sz="1600" dirty="0"/>
              <a:t> «</a:t>
            </a:r>
            <a:r>
              <a:rPr lang="it-IT" sz="1600" dirty="0" err="1"/>
              <a:t>new_shoots</a:t>
            </a:r>
            <a:r>
              <a:rPr lang="it-IT" sz="1600" dirty="0"/>
              <a:t>» file </a:t>
            </a:r>
            <a:r>
              <a:rPr lang="it-IT" sz="1600" dirty="0" err="1"/>
              <a:t>has</a:t>
            </a:r>
            <a:r>
              <a:rPr lang="it-IT" sz="1600" dirty="0"/>
              <a:t> the </a:t>
            </a:r>
            <a:r>
              <a:rPr lang="it-IT" sz="1600" dirty="0" err="1"/>
              <a:t>same</a:t>
            </a:r>
            <a:r>
              <a:rPr lang="it-IT" sz="1600" dirty="0"/>
              <a:t> information of the </a:t>
            </a:r>
            <a:r>
              <a:rPr lang="it-IT" sz="1600" dirty="0" err="1"/>
              <a:t>bud</a:t>
            </a:r>
            <a:r>
              <a:rPr lang="it-IT" sz="1600" dirty="0"/>
              <a:t> fate scale(in </a:t>
            </a:r>
            <a:r>
              <a:rPr lang="it-IT" sz="1600" dirty="0" err="1"/>
              <a:t>terms</a:t>
            </a:r>
            <a:r>
              <a:rPr lang="it-IT" sz="1600" dirty="0"/>
              <a:t> of new </a:t>
            </a:r>
            <a:r>
              <a:rPr lang="it-IT" sz="1600" dirty="0" err="1"/>
              <a:t>shoots</a:t>
            </a:r>
            <a:r>
              <a:rPr lang="it-IT" sz="1600" dirty="0"/>
              <a:t> </a:t>
            </a:r>
            <a:r>
              <a:rPr lang="it-IT" sz="1600" dirty="0" err="1"/>
              <a:t>details</a:t>
            </a:r>
            <a:r>
              <a:rPr lang="it-IT" sz="1600" dirty="0"/>
              <a:t>) plus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contains</a:t>
            </a:r>
            <a:r>
              <a:rPr lang="it-IT" sz="1600" dirty="0"/>
              <a:t> some the </a:t>
            </a:r>
            <a:r>
              <a:rPr lang="it-IT" sz="1600" dirty="0" err="1"/>
              <a:t>errors</a:t>
            </a:r>
            <a:r>
              <a:rPr lang="it-IT" sz="1600" dirty="0"/>
              <a:t>. </a:t>
            </a:r>
          </a:p>
          <a:p>
            <a:r>
              <a:rPr lang="it-IT" sz="1600" dirty="0" err="1"/>
              <a:t>Errors</a:t>
            </a:r>
            <a:r>
              <a:rPr lang="it-IT" sz="1600" dirty="0"/>
              <a:t>= new </a:t>
            </a:r>
            <a:r>
              <a:rPr lang="it-IT" sz="1600" dirty="0" err="1"/>
              <a:t>shoots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i </a:t>
            </a:r>
            <a:r>
              <a:rPr lang="it-IT" sz="1600" dirty="0" err="1"/>
              <a:t>can’t</a:t>
            </a:r>
            <a:r>
              <a:rPr lang="it-IT" sz="1600" dirty="0"/>
              <a:t> </a:t>
            </a:r>
            <a:r>
              <a:rPr lang="it-IT" sz="1600" dirty="0" err="1"/>
              <a:t>explain</a:t>
            </a:r>
            <a:r>
              <a:rPr lang="it-IT" sz="1600" dirty="0"/>
              <a:t> from </a:t>
            </a:r>
            <a:r>
              <a:rPr lang="it-IT" sz="1600" dirty="0" err="1"/>
              <a:t>where</a:t>
            </a:r>
            <a:r>
              <a:rPr lang="it-IT" sz="1600" dirty="0"/>
              <a:t> </a:t>
            </a:r>
            <a:r>
              <a:rPr lang="it-IT" sz="1600" dirty="0" err="1"/>
              <a:t>they</a:t>
            </a:r>
            <a:r>
              <a:rPr lang="it-IT" sz="1600" dirty="0"/>
              <a:t> </a:t>
            </a:r>
            <a:r>
              <a:rPr lang="it-IT" sz="1600" dirty="0" err="1"/>
              <a:t>came</a:t>
            </a:r>
            <a:r>
              <a:rPr lang="it-IT" sz="1600" dirty="0"/>
              <a:t> from. </a:t>
            </a:r>
            <a:r>
              <a:rPr lang="it-IT" sz="1600" dirty="0" err="1"/>
              <a:t>Assigned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«?»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F375E3-AB75-4B4F-B6BD-00397080BAF0}"/>
              </a:ext>
            </a:extLst>
          </p:cNvPr>
          <p:cNvSpPr/>
          <p:nvPr/>
        </p:nvSpPr>
        <p:spPr>
          <a:xfrm>
            <a:off x="5509658" y="2582590"/>
            <a:ext cx="489857" cy="302808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43C37B-8CBF-452A-886C-ED38E6E9C759}"/>
              </a:ext>
            </a:extLst>
          </p:cNvPr>
          <p:cNvCxnSpPr>
            <a:cxnSpLocks/>
          </p:cNvCxnSpPr>
          <p:nvPr/>
        </p:nvCxnSpPr>
        <p:spPr>
          <a:xfrm>
            <a:off x="4364997" y="1158892"/>
            <a:ext cx="1345550" cy="14236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FADD9C-4636-4EC0-8517-3FD9EF807386}"/>
              </a:ext>
            </a:extLst>
          </p:cNvPr>
          <p:cNvSpPr txBox="1"/>
          <p:nvPr/>
        </p:nvSpPr>
        <p:spPr>
          <a:xfrm>
            <a:off x="5999515" y="1411676"/>
            <a:ext cx="462475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>
                <a:highlight>
                  <a:srgbClr val="FFFF00"/>
                </a:highlight>
              </a:rPr>
              <a:t>These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errors</a:t>
            </a:r>
            <a:r>
              <a:rPr lang="it-IT" sz="1600" dirty="0">
                <a:highlight>
                  <a:srgbClr val="FFFF00"/>
                </a:highlight>
              </a:rPr>
              <a:t> impact </a:t>
            </a:r>
            <a:r>
              <a:rPr lang="it-IT" sz="1600" dirty="0" err="1">
                <a:highlight>
                  <a:srgbClr val="FFFF00"/>
                </a:highlight>
              </a:rPr>
              <a:t>less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than</a:t>
            </a:r>
            <a:r>
              <a:rPr lang="it-IT" sz="1600" dirty="0">
                <a:highlight>
                  <a:srgbClr val="FFFF00"/>
                </a:highlight>
              </a:rPr>
              <a:t> 3% on the </a:t>
            </a:r>
            <a:r>
              <a:rPr lang="it-IT" sz="1600" dirty="0" err="1">
                <a:highlight>
                  <a:srgbClr val="FFFF00"/>
                </a:highlight>
              </a:rPr>
              <a:t>totals</a:t>
            </a:r>
            <a:r>
              <a:rPr lang="it-IT" sz="1600" dirty="0">
                <a:highlight>
                  <a:srgbClr val="FFFF00"/>
                </a:highlight>
              </a:rPr>
              <a:t>, so i </a:t>
            </a:r>
            <a:r>
              <a:rPr lang="it-IT" sz="1600" dirty="0" err="1">
                <a:highlight>
                  <a:srgbClr val="FFFF00"/>
                </a:highlight>
              </a:rPr>
              <a:t>guess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we</a:t>
            </a:r>
            <a:r>
              <a:rPr lang="it-IT" sz="1600" dirty="0">
                <a:highlight>
                  <a:srgbClr val="FFFF00"/>
                </a:highlight>
              </a:rPr>
              <a:t> can </a:t>
            </a:r>
            <a:r>
              <a:rPr lang="it-IT" sz="1600" dirty="0" err="1">
                <a:highlight>
                  <a:srgbClr val="FFFF00"/>
                </a:highlight>
              </a:rPr>
              <a:t>ignore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them</a:t>
            </a:r>
            <a:r>
              <a:rPr lang="it-IT" sz="1600" dirty="0">
                <a:highlight>
                  <a:srgbClr val="FFFF00"/>
                </a:highlight>
              </a:rPr>
              <a:t> and use the </a:t>
            </a:r>
            <a:r>
              <a:rPr lang="it-IT" sz="1600" dirty="0" err="1">
                <a:highlight>
                  <a:srgbClr val="FFFF00"/>
                </a:highlight>
              </a:rPr>
              <a:t>bud_scale</a:t>
            </a:r>
            <a:r>
              <a:rPr lang="it-IT" sz="1600" dirty="0">
                <a:highlight>
                  <a:srgbClr val="FFFF00"/>
                </a:highlight>
              </a:rPr>
              <a:t> file </a:t>
            </a:r>
            <a:r>
              <a:rPr lang="it-IT" sz="1600" dirty="0" err="1">
                <a:highlight>
                  <a:srgbClr val="FFFF00"/>
                </a:highlight>
              </a:rPr>
              <a:t>also</a:t>
            </a:r>
            <a:r>
              <a:rPr lang="it-IT" sz="1600" dirty="0">
                <a:highlight>
                  <a:srgbClr val="FFFF00"/>
                </a:highlight>
              </a:rPr>
              <a:t> for new </a:t>
            </a:r>
            <a:r>
              <a:rPr lang="it-IT" sz="1600" dirty="0" err="1">
                <a:highlight>
                  <a:srgbClr val="FFFF00"/>
                </a:highlight>
              </a:rPr>
              <a:t>shoots</a:t>
            </a:r>
            <a:r>
              <a:rPr lang="it-IT" sz="1600" dirty="0">
                <a:highlight>
                  <a:srgbClr val="FFFF00"/>
                </a:highlight>
              </a:rPr>
              <a:t>. </a:t>
            </a:r>
            <a:r>
              <a:rPr lang="it-IT" sz="1600" dirty="0" err="1">
                <a:highlight>
                  <a:srgbClr val="FFFF00"/>
                </a:highlight>
              </a:rPr>
              <a:t>What</a:t>
            </a:r>
            <a:r>
              <a:rPr lang="it-IT" sz="1600" dirty="0">
                <a:highlight>
                  <a:srgbClr val="FFFF00"/>
                </a:highlight>
              </a:rPr>
              <a:t> do </a:t>
            </a:r>
            <a:r>
              <a:rPr lang="it-IT" sz="1600" dirty="0" err="1">
                <a:highlight>
                  <a:srgbClr val="FFFF00"/>
                </a:highlight>
              </a:rPr>
              <a:t>you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thing</a:t>
            </a:r>
            <a:r>
              <a:rPr lang="it-IT" sz="1600" dirty="0">
                <a:highlight>
                  <a:srgbClr val="FFFF00"/>
                </a:highlight>
              </a:rPr>
              <a:t>?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endParaRPr lang="it-IT" sz="16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652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763A12-2603-4235-ADD9-39D5480AB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78" y="3338309"/>
            <a:ext cx="9123318" cy="24889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C99EBE-5FD8-4573-A569-ABDC7E266880}"/>
              </a:ext>
            </a:extLst>
          </p:cNvPr>
          <p:cNvSpPr/>
          <p:nvPr/>
        </p:nvSpPr>
        <p:spPr>
          <a:xfrm>
            <a:off x="3827080" y="0"/>
            <a:ext cx="43949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GLMs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72D69-505E-49EB-9B42-373027986372}"/>
              </a:ext>
            </a:extLst>
          </p:cNvPr>
          <p:cNvSpPr txBox="1"/>
          <p:nvPr/>
        </p:nvSpPr>
        <p:spPr>
          <a:xfrm>
            <a:off x="8444775" y="1959516"/>
            <a:ext cx="2451132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Two </a:t>
            </a:r>
            <a:r>
              <a:rPr lang="it-IT" sz="2520" dirty="0" err="1"/>
              <a:t>GLMs</a:t>
            </a:r>
            <a:r>
              <a:rPr lang="it-IT" sz="2520" dirty="0"/>
              <a:t>: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/>
              <a:t>For fate=V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/>
              <a:t>For fate=M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BC69D-FFCF-4E2D-9DFD-7BC5A0EC66DA}"/>
              </a:ext>
            </a:extLst>
          </p:cNvPr>
          <p:cNvSpPr txBox="1"/>
          <p:nvPr/>
        </p:nvSpPr>
        <p:spPr>
          <a:xfrm>
            <a:off x="2579077" y="811454"/>
            <a:ext cx="793066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glm(Y~F1+F2+F3+F4+F5+F6+F7, family=«</a:t>
            </a:r>
            <a:r>
              <a:rPr lang="it-IT" sz="2520" dirty="0" err="1"/>
              <a:t>binomial</a:t>
            </a:r>
            <a:r>
              <a:rPr lang="it-IT" sz="2520" dirty="0"/>
              <a:t>»)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B1C9E-49C6-46DD-92B9-93FC41B69096}"/>
              </a:ext>
            </a:extLst>
          </p:cNvPr>
          <p:cNvSpPr/>
          <p:nvPr/>
        </p:nvSpPr>
        <p:spPr>
          <a:xfrm>
            <a:off x="7478250" y="3021093"/>
            <a:ext cx="457051" cy="305623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AE0D1-645F-4B9E-B89C-16691F6B3B63}"/>
              </a:ext>
            </a:extLst>
          </p:cNvPr>
          <p:cNvSpPr txBox="1"/>
          <p:nvPr/>
        </p:nvSpPr>
        <p:spPr>
          <a:xfrm>
            <a:off x="7541006" y="2969636"/>
            <a:ext cx="38238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96CFF-FEF4-4F20-BFF3-6B9CF7C88FC0}"/>
              </a:ext>
            </a:extLst>
          </p:cNvPr>
          <p:cNvSpPr/>
          <p:nvPr/>
        </p:nvSpPr>
        <p:spPr>
          <a:xfrm>
            <a:off x="5211751" y="3021092"/>
            <a:ext cx="457051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E78CC-7B60-4493-B4D0-3EE6891C7D57}"/>
              </a:ext>
            </a:extLst>
          </p:cNvPr>
          <p:cNvSpPr/>
          <p:nvPr/>
        </p:nvSpPr>
        <p:spPr>
          <a:xfrm>
            <a:off x="6578478" y="3021092"/>
            <a:ext cx="43523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728722-9E2C-4838-9B55-2579E84D403D}"/>
              </a:ext>
            </a:extLst>
          </p:cNvPr>
          <p:cNvSpPr/>
          <p:nvPr/>
        </p:nvSpPr>
        <p:spPr>
          <a:xfrm>
            <a:off x="7019691" y="3021093"/>
            <a:ext cx="452580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0D67CB-65E3-4099-8E1C-9ED910E8A84A}"/>
              </a:ext>
            </a:extLst>
          </p:cNvPr>
          <p:cNvSpPr/>
          <p:nvPr/>
        </p:nvSpPr>
        <p:spPr>
          <a:xfrm>
            <a:off x="4745440" y="3021092"/>
            <a:ext cx="460333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89FCA-20A6-47B0-BA43-90146999C631}"/>
              </a:ext>
            </a:extLst>
          </p:cNvPr>
          <p:cNvSpPr/>
          <p:nvPr/>
        </p:nvSpPr>
        <p:spPr>
          <a:xfrm>
            <a:off x="4302071" y="3021092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A65F33-4163-4149-8B60-50DE821EE662}"/>
              </a:ext>
            </a:extLst>
          </p:cNvPr>
          <p:cNvSpPr/>
          <p:nvPr/>
        </p:nvSpPr>
        <p:spPr>
          <a:xfrm>
            <a:off x="3852940" y="3021092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A92DBA-318F-4B0D-A529-9DED5C3ED0E8}"/>
              </a:ext>
            </a:extLst>
          </p:cNvPr>
          <p:cNvSpPr/>
          <p:nvPr/>
        </p:nvSpPr>
        <p:spPr>
          <a:xfrm>
            <a:off x="2040285" y="3021092"/>
            <a:ext cx="47431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CAC4FB-534F-41B5-A900-E9A099C3A708}"/>
              </a:ext>
            </a:extLst>
          </p:cNvPr>
          <p:cNvSpPr txBox="1"/>
          <p:nvPr/>
        </p:nvSpPr>
        <p:spPr>
          <a:xfrm>
            <a:off x="2054152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7355CC-EA5D-41CB-9D80-1DBFA7731618}"/>
              </a:ext>
            </a:extLst>
          </p:cNvPr>
          <p:cNvSpPr txBox="1"/>
          <p:nvPr/>
        </p:nvSpPr>
        <p:spPr>
          <a:xfrm>
            <a:off x="3858935" y="2979414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49FF93-7E91-4541-B054-E347FC33A4F9}"/>
              </a:ext>
            </a:extLst>
          </p:cNvPr>
          <p:cNvSpPr txBox="1"/>
          <p:nvPr/>
        </p:nvSpPr>
        <p:spPr>
          <a:xfrm>
            <a:off x="4300297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35C6B-4ABE-4A13-8ABB-BEEF943F7C76}"/>
              </a:ext>
            </a:extLst>
          </p:cNvPr>
          <p:cNvSpPr txBox="1"/>
          <p:nvPr/>
        </p:nvSpPr>
        <p:spPr>
          <a:xfrm>
            <a:off x="4772743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5A39EB-6978-4FC2-87BC-0323F4F64D0C}"/>
              </a:ext>
            </a:extLst>
          </p:cNvPr>
          <p:cNvSpPr txBox="1"/>
          <p:nvPr/>
        </p:nvSpPr>
        <p:spPr>
          <a:xfrm>
            <a:off x="5213674" y="2979414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F218C9-045C-462C-9BCF-45C5FF9FDEB2}"/>
              </a:ext>
            </a:extLst>
          </p:cNvPr>
          <p:cNvSpPr txBox="1"/>
          <p:nvPr/>
        </p:nvSpPr>
        <p:spPr>
          <a:xfrm>
            <a:off x="6581232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B10686-874C-4850-BDA8-8E9E6D2BDFF1}"/>
              </a:ext>
            </a:extLst>
          </p:cNvPr>
          <p:cNvSpPr txBox="1"/>
          <p:nvPr/>
        </p:nvSpPr>
        <p:spPr>
          <a:xfrm>
            <a:off x="7033341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F7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F1B5CED9-A0CB-4CD2-8773-0693F88AA755}"/>
              </a:ext>
            </a:extLst>
          </p:cNvPr>
          <p:cNvSpPr/>
          <p:nvPr/>
        </p:nvSpPr>
        <p:spPr>
          <a:xfrm rot="5400000">
            <a:off x="4529788" y="-119087"/>
            <a:ext cx="466851" cy="5418120"/>
          </a:xfrm>
          <a:prstGeom prst="leftBrac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ABD6A-9EC7-4CB4-BE07-810CD11FADC3}"/>
              </a:ext>
            </a:extLst>
          </p:cNvPr>
          <p:cNvSpPr txBox="1"/>
          <p:nvPr/>
        </p:nvSpPr>
        <p:spPr>
          <a:xfrm>
            <a:off x="4191313" y="1959517"/>
            <a:ext cx="330887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PREDICTORS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FB3C46-114E-4283-8EA8-6CAC1253BF31}"/>
              </a:ext>
            </a:extLst>
          </p:cNvPr>
          <p:cNvCxnSpPr/>
          <p:nvPr/>
        </p:nvCxnSpPr>
        <p:spPr>
          <a:xfrm flipV="1">
            <a:off x="8229600" y="2823401"/>
            <a:ext cx="563880" cy="697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8759D5A-C379-41C3-B61A-94E4CDB0AFB3}"/>
              </a:ext>
            </a:extLst>
          </p:cNvPr>
          <p:cNvSpPr txBox="1"/>
          <p:nvPr/>
        </p:nvSpPr>
        <p:spPr>
          <a:xfrm>
            <a:off x="1571330" y="6611781"/>
            <a:ext cx="47186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How to Interpret </a:t>
            </a:r>
            <a:r>
              <a:rPr lang="en-US" sz="1000" dirty="0" err="1">
                <a:hlinkClick r:id="rId3"/>
              </a:rPr>
              <a:t>glm</a:t>
            </a:r>
            <a:r>
              <a:rPr lang="en-US" sz="1000" dirty="0">
                <a:hlinkClick r:id="rId3"/>
              </a:rPr>
              <a:t> Output in R (With Example) - </a:t>
            </a:r>
            <a:r>
              <a:rPr lang="en-US" sz="1000" dirty="0" err="1">
                <a:hlinkClick r:id="rId3"/>
              </a:rPr>
              <a:t>Statology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925132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3073393" y="64115"/>
            <a:ext cx="61671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Problems &amp;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71228-AC43-45FB-8D87-8392BC146896}"/>
              </a:ext>
            </a:extLst>
          </p:cNvPr>
          <p:cNvSpPr txBox="1"/>
          <p:nvPr/>
        </p:nvSpPr>
        <p:spPr>
          <a:xfrm>
            <a:off x="1783080" y="1082041"/>
            <a:ext cx="354330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Several</a:t>
            </a:r>
            <a:r>
              <a:rPr lang="it-IT" sz="2520" dirty="0"/>
              <a:t> </a:t>
            </a:r>
            <a:r>
              <a:rPr lang="it-IT" sz="2520" dirty="0" err="1"/>
              <a:t>predictors</a:t>
            </a:r>
            <a:r>
              <a:rPr lang="it-IT" sz="2520" dirty="0"/>
              <a:t> </a:t>
            </a:r>
            <a:r>
              <a:rPr lang="it-IT" sz="2520" dirty="0" err="1"/>
              <a:t>mask</a:t>
            </a:r>
            <a:r>
              <a:rPr lang="it-IT" sz="2520" dirty="0"/>
              <a:t> </a:t>
            </a:r>
            <a:r>
              <a:rPr lang="it-IT" sz="2520" dirty="0" err="1"/>
              <a:t>their</a:t>
            </a:r>
            <a:r>
              <a:rPr lang="it-IT" sz="2520" dirty="0"/>
              <a:t> </a:t>
            </a:r>
            <a:r>
              <a:rPr lang="it-IT" sz="2520" dirty="0" err="1"/>
              <a:t>effects</a:t>
            </a:r>
            <a:r>
              <a:rPr lang="it-IT" sz="2520" dirty="0"/>
              <a:t> (ES. NA </a:t>
            </a:r>
            <a:r>
              <a:rPr lang="it-IT" sz="2520" dirty="0" err="1"/>
              <a:t>values</a:t>
            </a:r>
            <a:r>
              <a:rPr lang="it-IT" sz="2520" dirty="0"/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90BCAD-5561-4B71-A0C9-9C83A276F4EC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326380" y="1405207"/>
            <a:ext cx="868680" cy="30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E3EB2D-47ED-49EE-AAA0-F69BE499DB1A}"/>
              </a:ext>
            </a:extLst>
          </p:cNvPr>
          <p:cNvSpPr txBox="1"/>
          <p:nvPr/>
        </p:nvSpPr>
        <p:spPr>
          <a:xfrm>
            <a:off x="6477000" y="987446"/>
            <a:ext cx="3543300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Run</a:t>
            </a:r>
            <a:r>
              <a:rPr lang="it-IT" sz="2520" dirty="0"/>
              <a:t> </a:t>
            </a:r>
            <a:r>
              <a:rPr lang="it-IT" sz="2520" dirty="0" err="1"/>
              <a:t>different</a:t>
            </a:r>
            <a:r>
              <a:rPr lang="it-IT" sz="2520" dirty="0"/>
              <a:t> </a:t>
            </a:r>
            <a:r>
              <a:rPr lang="it-IT" sz="2520" dirty="0" err="1"/>
              <a:t>GLMs</a:t>
            </a:r>
            <a:r>
              <a:rPr lang="it-IT" sz="2520" dirty="0"/>
              <a:t> </a:t>
            </a:r>
            <a:r>
              <a:rPr lang="it-IT" sz="2520" dirty="0" err="1"/>
              <a:t>avoid</a:t>
            </a:r>
            <a:r>
              <a:rPr lang="it-IT" sz="2520" dirty="0"/>
              <a:t> </a:t>
            </a:r>
            <a:r>
              <a:rPr lang="it-IT" sz="2520" dirty="0" err="1"/>
              <a:t>each</a:t>
            </a:r>
            <a:r>
              <a:rPr lang="it-IT" sz="2520" dirty="0"/>
              <a:t> time a </a:t>
            </a:r>
            <a:r>
              <a:rPr lang="it-IT" sz="2520" dirty="0" err="1"/>
              <a:t>predictor</a:t>
            </a:r>
            <a:r>
              <a:rPr lang="it-IT" sz="2520" dirty="0"/>
              <a:t>:</a:t>
            </a:r>
          </a:p>
          <a:p>
            <a:pPr marL="342907" indent="-342907" algn="ctr">
              <a:buFont typeface="+mj-lt"/>
              <a:buAutoNum type="arabicPeriod"/>
            </a:pPr>
            <a:r>
              <a:rPr lang="it-IT" sz="2520" dirty="0" err="1"/>
              <a:t>Y~tot_buds+length+rank</a:t>
            </a:r>
            <a:endParaRPr lang="it-IT" sz="2520" dirty="0"/>
          </a:p>
          <a:p>
            <a:pPr marL="342907" indent="-342907" algn="ctr">
              <a:buFont typeface="+mj-lt"/>
              <a:buAutoNum type="arabicPeriod"/>
            </a:pPr>
            <a:r>
              <a:rPr lang="it-IT" sz="2520" dirty="0" err="1"/>
              <a:t>Y~M+V+C+length+rank</a:t>
            </a:r>
            <a:endParaRPr lang="it-IT" sz="2520" dirty="0"/>
          </a:p>
          <a:p>
            <a:pPr marL="285756" indent="-285756" algn="ctr">
              <a:buFont typeface="Arial" panose="020B0604020202020204" pitchFamily="34" charset="0"/>
              <a:buChar char="•"/>
            </a:pPr>
            <a:endParaRPr lang="it-IT" sz="252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0EE82-7F6A-4BFB-A10F-D2C9AB4A95D7}"/>
              </a:ext>
            </a:extLst>
          </p:cNvPr>
          <p:cNvSpPr txBox="1"/>
          <p:nvPr/>
        </p:nvSpPr>
        <p:spPr>
          <a:xfrm>
            <a:off x="1722120" y="3105834"/>
            <a:ext cx="354330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/>
              <a:t>p. Value are </a:t>
            </a:r>
            <a:r>
              <a:rPr lang="it-IT" sz="2520" dirty="0" err="1"/>
              <a:t>significant</a:t>
            </a:r>
            <a:r>
              <a:rPr lang="it-IT" sz="2520" dirty="0"/>
              <a:t> </a:t>
            </a:r>
            <a:r>
              <a:rPr lang="it-IT" sz="2520" dirty="0" err="1"/>
              <a:t>because</a:t>
            </a:r>
            <a:r>
              <a:rPr lang="it-IT" sz="2520" dirty="0"/>
              <a:t> </a:t>
            </a:r>
            <a:r>
              <a:rPr lang="it-IT" sz="2520" dirty="0" err="1"/>
              <a:t>we</a:t>
            </a:r>
            <a:r>
              <a:rPr lang="it-IT" sz="2520" dirty="0"/>
              <a:t> </a:t>
            </a:r>
            <a:r>
              <a:rPr lang="it-IT" sz="2520" dirty="0" err="1"/>
              <a:t>have</a:t>
            </a:r>
            <a:r>
              <a:rPr lang="it-IT" sz="2520" dirty="0"/>
              <a:t> </a:t>
            </a:r>
            <a:r>
              <a:rPr lang="it-IT" sz="2520" dirty="0" err="1"/>
              <a:t>many</a:t>
            </a:r>
            <a:r>
              <a:rPr lang="it-IT" sz="2520" dirty="0"/>
              <a:t> data. </a:t>
            </a:r>
            <a:r>
              <a:rPr lang="it-IT" sz="2520" dirty="0" err="1"/>
              <a:t>Is</a:t>
            </a:r>
            <a:r>
              <a:rPr lang="it-IT" sz="2520" dirty="0"/>
              <a:t> real </a:t>
            </a:r>
            <a:r>
              <a:rPr lang="it-IT" sz="2520" dirty="0" err="1"/>
              <a:t>significance</a:t>
            </a:r>
            <a:r>
              <a:rPr lang="it-IT" sz="2520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3D9A8B-BB64-4955-8E2C-20C561CA09A5}"/>
              </a:ext>
            </a:extLst>
          </p:cNvPr>
          <p:cNvCxnSpPr>
            <a:cxnSpLocks/>
          </p:cNvCxnSpPr>
          <p:nvPr/>
        </p:nvCxnSpPr>
        <p:spPr>
          <a:xfrm>
            <a:off x="5105400" y="3660726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E56EF5-58B6-47ED-9B67-5B6B14676817}"/>
              </a:ext>
            </a:extLst>
          </p:cNvPr>
          <p:cNvSpPr txBox="1"/>
          <p:nvPr/>
        </p:nvSpPr>
        <p:spPr>
          <a:xfrm>
            <a:off x="6477000" y="3337561"/>
            <a:ext cx="390144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Permutation</a:t>
            </a:r>
            <a:r>
              <a:rPr lang="it-IT" sz="2520" dirty="0"/>
              <a:t> models + </a:t>
            </a:r>
            <a:r>
              <a:rPr lang="it-IT" sz="2520" dirty="0" err="1"/>
              <a:t>difference</a:t>
            </a:r>
            <a:r>
              <a:rPr lang="it-IT" sz="2520" dirty="0"/>
              <a:t> in AIC</a:t>
            </a:r>
          </a:p>
          <a:p>
            <a:pPr marL="285756" indent="-285756" algn="ctr">
              <a:buFont typeface="Arial" panose="020B0604020202020204" pitchFamily="34" charset="0"/>
              <a:buChar char="•"/>
            </a:pPr>
            <a:endParaRPr lang="it-IT" sz="2520" dirty="0"/>
          </a:p>
        </p:txBody>
      </p:sp>
    </p:spTree>
    <p:extLst>
      <p:ext uri="{BB962C8B-B14F-4D97-AF65-F5344CB8AC3E}">
        <p14:creationId xmlns:p14="http://schemas.microsoft.com/office/powerpoint/2010/main" val="937375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3199200" y="64115"/>
            <a:ext cx="59155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Permutation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253C6-3C05-4967-976A-6622DFF85BA2}"/>
              </a:ext>
            </a:extLst>
          </p:cNvPr>
          <p:cNvSpPr txBox="1"/>
          <p:nvPr/>
        </p:nvSpPr>
        <p:spPr>
          <a:xfrm>
            <a:off x="424962" y="804250"/>
            <a:ext cx="110577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GLMS(Y~A+B+C, data=DF)</a:t>
            </a:r>
          </a:p>
          <a:p>
            <a:r>
              <a:rPr lang="it-IT" sz="2000" dirty="0"/>
              <a:t>Shows </a:t>
            </a:r>
            <a:r>
              <a:rPr lang="it-IT" sz="2000" dirty="0" err="1"/>
              <a:t>that</a:t>
            </a:r>
            <a:r>
              <a:rPr lang="it-IT" sz="2000" dirty="0"/>
              <a:t> A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(***)</a:t>
            </a:r>
          </a:p>
          <a:p>
            <a:endParaRPr lang="it-IT" sz="2000" dirty="0"/>
          </a:p>
          <a:p>
            <a:r>
              <a:rPr lang="it-IT" sz="2000" b="1" dirty="0" err="1"/>
              <a:t>Permutation</a:t>
            </a:r>
            <a:endParaRPr lang="it-IT" sz="2000" b="1" dirty="0"/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shuffle the </a:t>
            </a:r>
            <a:r>
              <a:rPr lang="it-IT" sz="2000" dirty="0" err="1"/>
              <a:t>variable</a:t>
            </a:r>
            <a:r>
              <a:rPr lang="it-IT" sz="2000" dirty="0"/>
              <a:t> A: DF$A=sample(DF$A)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run</a:t>
            </a:r>
            <a:r>
              <a:rPr lang="it-IT" sz="2000" dirty="0"/>
              <a:t> </a:t>
            </a:r>
            <a:r>
              <a:rPr lang="it-IT" sz="2000" dirty="0" err="1"/>
              <a:t>again</a:t>
            </a:r>
            <a:r>
              <a:rPr lang="it-IT" sz="2000" dirty="0"/>
              <a:t> the </a:t>
            </a:r>
            <a:r>
              <a:rPr lang="it-IT" sz="2000" dirty="0" err="1"/>
              <a:t>glms</a:t>
            </a:r>
            <a:r>
              <a:rPr lang="it-IT" sz="2000" dirty="0"/>
              <a:t> GLMS(Y~A+B+C, data=DF)</a:t>
            </a:r>
          </a:p>
          <a:p>
            <a:r>
              <a:rPr lang="it-IT" sz="2000" dirty="0" err="1"/>
              <a:t>If</a:t>
            </a:r>
            <a:r>
              <a:rPr lang="it-IT" sz="2000" dirty="0"/>
              <a:t> the </a:t>
            </a:r>
            <a:r>
              <a:rPr lang="it-IT" sz="2000" dirty="0" err="1"/>
              <a:t>significance</a:t>
            </a:r>
            <a:r>
              <a:rPr lang="it-IT" sz="2000" dirty="0"/>
              <a:t> </a:t>
            </a:r>
            <a:r>
              <a:rPr lang="it-IT" sz="2000" dirty="0" err="1"/>
              <a:t>was</a:t>
            </a:r>
            <a:r>
              <a:rPr lang="it-IT" sz="2000" dirty="0"/>
              <a:t> </a:t>
            </a:r>
            <a:r>
              <a:rPr lang="it-IT" sz="2000" dirty="0" err="1"/>
              <a:t>true</a:t>
            </a:r>
            <a:r>
              <a:rPr lang="it-IT" sz="2000" dirty="0"/>
              <a:t>, </a:t>
            </a:r>
            <a:r>
              <a:rPr lang="it-IT" sz="2000" dirty="0" err="1"/>
              <a:t>now</a:t>
            </a:r>
            <a:r>
              <a:rPr lang="it-IT" sz="2000" dirty="0"/>
              <a:t> A </a:t>
            </a:r>
            <a:r>
              <a:rPr lang="it-IT" sz="2000" dirty="0" err="1"/>
              <a:t>should</a:t>
            </a:r>
            <a:r>
              <a:rPr lang="it-IT" sz="2000" dirty="0"/>
              <a:t> be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</a:t>
            </a:r>
            <a:r>
              <a:rPr lang="it-IT" sz="2000" dirty="0" err="1"/>
              <a:t>any</a:t>
            </a:r>
            <a:r>
              <a:rPr lang="it-IT" sz="2000" dirty="0"/>
              <a:t> more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139DCC-CBF9-4181-BC70-0B6878392793}"/>
              </a:ext>
            </a:extLst>
          </p:cNvPr>
          <p:cNvSpPr/>
          <p:nvPr/>
        </p:nvSpPr>
        <p:spPr>
          <a:xfrm>
            <a:off x="4030085" y="3110210"/>
            <a:ext cx="41318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AIC difference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B176BA-0DEB-494C-9643-75FBAE8A4551}"/>
              </a:ext>
            </a:extLst>
          </p:cNvPr>
          <p:cNvSpPr txBox="1"/>
          <p:nvPr/>
        </p:nvSpPr>
        <p:spPr>
          <a:xfrm>
            <a:off x="577910" y="4033540"/>
            <a:ext cx="79324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GLMS(Y~A+B+C, data=DF)</a:t>
            </a:r>
          </a:p>
          <a:p>
            <a:r>
              <a:rPr lang="it-IT" sz="2000" dirty="0"/>
              <a:t>Shows </a:t>
            </a:r>
            <a:r>
              <a:rPr lang="it-IT" sz="2000" dirty="0" err="1"/>
              <a:t>that</a:t>
            </a:r>
            <a:r>
              <a:rPr lang="it-IT" sz="2000" dirty="0"/>
              <a:t> AIC </a:t>
            </a:r>
            <a:r>
              <a:rPr lang="it-IT" sz="2000" dirty="0" err="1"/>
              <a:t>is</a:t>
            </a:r>
            <a:r>
              <a:rPr lang="it-IT" sz="2000" dirty="0"/>
              <a:t> 800</a:t>
            </a:r>
          </a:p>
          <a:p>
            <a:endParaRPr lang="it-IT" sz="2000" dirty="0"/>
          </a:p>
          <a:p>
            <a:r>
              <a:rPr lang="it-IT" sz="2000" b="1" dirty="0"/>
              <a:t>AIC </a:t>
            </a:r>
            <a:r>
              <a:rPr lang="it-IT" sz="2000" b="1" dirty="0" err="1"/>
              <a:t>difference</a:t>
            </a:r>
            <a:endParaRPr lang="it-IT" sz="2000" b="1" dirty="0"/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run</a:t>
            </a:r>
            <a:r>
              <a:rPr lang="it-IT" sz="2000" dirty="0"/>
              <a:t> a </a:t>
            </a:r>
            <a:r>
              <a:rPr lang="it-IT" sz="2000" dirty="0" err="1"/>
              <a:t>null</a:t>
            </a:r>
            <a:r>
              <a:rPr lang="it-IT" sz="2000" dirty="0"/>
              <a:t> model GLMS(Y~1, data=DF)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make the </a:t>
            </a:r>
            <a:r>
              <a:rPr lang="it-IT" sz="2000" dirty="0" err="1"/>
              <a:t>difference</a:t>
            </a:r>
            <a:r>
              <a:rPr lang="it-IT" sz="2000" dirty="0"/>
              <a:t> </a:t>
            </a:r>
            <a:r>
              <a:rPr lang="it-IT" sz="2000" dirty="0" err="1"/>
              <a:t>between</a:t>
            </a:r>
            <a:r>
              <a:rPr lang="it-IT" sz="2000" dirty="0"/>
              <a:t> AIC real (800) and AIC </a:t>
            </a:r>
            <a:r>
              <a:rPr lang="it-IT" sz="2000" dirty="0" err="1"/>
              <a:t>null</a:t>
            </a:r>
            <a:endParaRPr lang="it-IT" sz="2000" dirty="0"/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Now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make </a:t>
            </a:r>
            <a:r>
              <a:rPr lang="it-IT" sz="2000" dirty="0" err="1"/>
              <a:t>permutation</a:t>
            </a:r>
            <a:r>
              <a:rPr lang="it-IT" sz="2000" dirty="0"/>
              <a:t> of a </a:t>
            </a:r>
            <a:r>
              <a:rPr lang="it-IT" sz="2000" dirty="0" err="1"/>
              <a:t>variable</a:t>
            </a:r>
            <a:r>
              <a:rPr lang="it-IT" sz="2000" dirty="0"/>
              <a:t> and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run</a:t>
            </a:r>
            <a:r>
              <a:rPr lang="it-IT" sz="2000" dirty="0"/>
              <a:t> </a:t>
            </a:r>
            <a:r>
              <a:rPr lang="it-IT" sz="2000" dirty="0" err="1"/>
              <a:t>again</a:t>
            </a:r>
            <a:r>
              <a:rPr lang="it-IT" sz="2000" dirty="0"/>
              <a:t> the model.</a:t>
            </a:r>
          </a:p>
          <a:p>
            <a:r>
              <a:rPr lang="it-IT" sz="2000" dirty="0" err="1"/>
              <a:t>AICpermutation-AICnull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be GREATER </a:t>
            </a:r>
            <a:r>
              <a:rPr lang="it-IT" sz="2000" dirty="0" err="1"/>
              <a:t>than</a:t>
            </a:r>
            <a:r>
              <a:rPr lang="it-IT" sz="2000" dirty="0"/>
              <a:t> </a:t>
            </a:r>
            <a:r>
              <a:rPr lang="it-IT" sz="2000" dirty="0" err="1"/>
              <a:t>AICreal-AICnull</a:t>
            </a:r>
            <a:r>
              <a:rPr lang="it-IT" sz="2000" dirty="0"/>
              <a:t>!!!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152D63-13B5-4EE3-8E7A-F5F1A28C7896}"/>
              </a:ext>
            </a:extLst>
          </p:cNvPr>
          <p:cNvCxnSpPr>
            <a:cxnSpLocks/>
          </p:cNvCxnSpPr>
          <p:nvPr/>
        </p:nvCxnSpPr>
        <p:spPr>
          <a:xfrm flipV="1">
            <a:off x="5337809" y="4656177"/>
            <a:ext cx="2272666" cy="7657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E5C90A8-55F8-40C3-87A9-BE68322209B3}"/>
              </a:ext>
            </a:extLst>
          </p:cNvPr>
          <p:cNvSpPr txBox="1"/>
          <p:nvPr/>
        </p:nvSpPr>
        <p:spPr>
          <a:xfrm>
            <a:off x="7647881" y="4102179"/>
            <a:ext cx="31725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err="1"/>
              <a:t>Null</a:t>
            </a:r>
            <a:r>
              <a:rPr lang="it-IT" sz="1100" dirty="0"/>
              <a:t> models are made </a:t>
            </a:r>
            <a:r>
              <a:rPr lang="it-IT" sz="1100" dirty="0" err="1"/>
              <a:t>as</a:t>
            </a:r>
            <a:r>
              <a:rPr lang="it-IT" sz="1100" dirty="0"/>
              <a:t> follows:</a:t>
            </a:r>
          </a:p>
          <a:p>
            <a:r>
              <a:rPr lang="it-IT" sz="1100" dirty="0"/>
              <a:t>Y~1+(</a:t>
            </a:r>
            <a:r>
              <a:rPr lang="it-IT" sz="1100" dirty="0" err="1"/>
              <a:t>significant</a:t>
            </a:r>
            <a:r>
              <a:rPr lang="it-IT" sz="1100" dirty="0"/>
              <a:t> </a:t>
            </a:r>
            <a:r>
              <a:rPr lang="it-IT" sz="1100" dirty="0" err="1"/>
              <a:t>predictor</a:t>
            </a:r>
            <a:r>
              <a:rPr lang="it-IT" sz="1100" dirty="0"/>
              <a:t> </a:t>
            </a:r>
            <a:r>
              <a:rPr lang="it-IT" sz="1100" dirty="0" err="1"/>
              <a:t>not</a:t>
            </a:r>
            <a:r>
              <a:rPr lang="it-IT" sz="1100" dirty="0"/>
              <a:t> </a:t>
            </a:r>
            <a:r>
              <a:rPr lang="it-IT" sz="1100" dirty="0" err="1"/>
              <a:t>shuffled</a:t>
            </a:r>
            <a:r>
              <a:rPr lang="it-IT" sz="1100" dirty="0"/>
              <a:t>).</a:t>
            </a:r>
          </a:p>
          <a:p>
            <a:r>
              <a:rPr lang="it-IT" sz="1100" dirty="0" err="1"/>
              <a:t>Example</a:t>
            </a:r>
            <a:r>
              <a:rPr lang="it-IT" sz="1100" dirty="0"/>
              <a:t> in </a:t>
            </a:r>
            <a:r>
              <a:rPr lang="it-IT" sz="1100" dirty="0" err="1"/>
              <a:t>next</a:t>
            </a:r>
            <a:r>
              <a:rPr lang="it-IT" sz="1100" dirty="0"/>
              <a:t> slide </a:t>
            </a:r>
          </a:p>
        </p:txBody>
      </p:sp>
    </p:spTree>
    <p:extLst>
      <p:ext uri="{BB962C8B-B14F-4D97-AF65-F5344CB8AC3E}">
        <p14:creationId xmlns:p14="http://schemas.microsoft.com/office/powerpoint/2010/main" val="162439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969DF-7311-4B45-B701-EF657C2907CE}"/>
              </a:ext>
            </a:extLst>
          </p:cNvPr>
          <p:cNvSpPr/>
          <p:nvPr/>
        </p:nvSpPr>
        <p:spPr>
          <a:xfrm>
            <a:off x="4410270" y="64115"/>
            <a:ext cx="3493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F4B39-B3BA-4DD8-A96E-BAE24FD18C77}"/>
              </a:ext>
            </a:extLst>
          </p:cNvPr>
          <p:cNvSpPr txBox="1"/>
          <p:nvPr/>
        </p:nvSpPr>
        <p:spPr>
          <a:xfrm>
            <a:off x="154793" y="853797"/>
            <a:ext cx="1146863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Find</a:t>
            </a:r>
            <a:r>
              <a:rPr lang="it-IT" sz="2000" dirty="0"/>
              <a:t> </a:t>
            </a:r>
            <a:r>
              <a:rPr lang="it-IT" sz="2000" dirty="0" err="1"/>
              <a:t>dipendent</a:t>
            </a:r>
            <a:r>
              <a:rPr lang="it-IT" sz="2000" dirty="0"/>
              <a:t> </a:t>
            </a:r>
            <a:r>
              <a:rPr lang="it-IT" sz="2000" dirty="0" err="1"/>
              <a:t>variable</a:t>
            </a:r>
            <a:r>
              <a:rPr lang="it-IT" sz="2000" dirty="0"/>
              <a:t> (Y) and </a:t>
            </a:r>
            <a:r>
              <a:rPr lang="it-IT" sz="2000" dirty="0" err="1"/>
              <a:t>predictor</a:t>
            </a:r>
            <a:r>
              <a:rPr lang="it-IT" sz="2000" dirty="0"/>
              <a:t> (A). </a:t>
            </a:r>
            <a:r>
              <a:rPr lang="it-IT" sz="2000" dirty="0" err="1"/>
              <a:t>NB_start</a:t>
            </a:r>
            <a:r>
              <a:rPr lang="it-IT" sz="2000" dirty="0"/>
              <a:t> with 1 </a:t>
            </a:r>
            <a:r>
              <a:rPr lang="it-IT" sz="2000" dirty="0" err="1"/>
              <a:t>predictor</a:t>
            </a:r>
            <a:r>
              <a:rPr lang="it-IT" sz="2000" dirty="0"/>
              <a:t> and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, </a:t>
            </a:r>
            <a:r>
              <a:rPr lang="it-IT" sz="2000" dirty="0" err="1"/>
              <a:t>add</a:t>
            </a:r>
            <a:r>
              <a:rPr lang="it-IT" sz="2000" dirty="0"/>
              <a:t> the </a:t>
            </a:r>
            <a:r>
              <a:rPr lang="it-IT" sz="2000" dirty="0" err="1"/>
              <a:t>others</a:t>
            </a:r>
            <a:r>
              <a:rPr lang="it-IT" sz="2000" dirty="0"/>
              <a:t>.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Run</a:t>
            </a:r>
            <a:r>
              <a:rPr lang="it-IT" sz="2000" dirty="0"/>
              <a:t> the model glm(Y~A)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significant</a:t>
            </a:r>
            <a:r>
              <a:rPr lang="it-IT" sz="2000" dirty="0"/>
              <a:t>?</a:t>
            </a:r>
          </a:p>
          <a:p>
            <a:pPr marL="800116" lvl="1" indent="-342907">
              <a:buFont typeface="+mj-lt"/>
              <a:buAutoNum type="arabicPeriod"/>
            </a:pPr>
            <a:r>
              <a:rPr lang="it-IT" sz="2000" dirty="0"/>
              <a:t>No. </a:t>
            </a:r>
            <a:r>
              <a:rPr lang="it-IT" sz="2000" dirty="0">
                <a:sym typeface="Wingdings" panose="05000000000000000000" pitchFamily="2" charset="2"/>
              </a:rPr>
              <a:t></a:t>
            </a:r>
            <a:r>
              <a:rPr lang="it-IT" sz="2000" dirty="0"/>
              <a:t> Stop. </a:t>
            </a:r>
            <a:r>
              <a:rPr lang="it-IT" sz="2000" dirty="0" err="1"/>
              <a:t>Try</a:t>
            </a:r>
            <a:r>
              <a:rPr lang="it-IT" sz="2000" dirty="0"/>
              <a:t> </a:t>
            </a:r>
            <a:r>
              <a:rPr lang="it-IT" sz="2000" dirty="0" err="1"/>
              <a:t>another</a:t>
            </a:r>
            <a:r>
              <a:rPr lang="it-IT" sz="2000" dirty="0"/>
              <a:t> </a:t>
            </a:r>
            <a:r>
              <a:rPr lang="it-IT" sz="2000" dirty="0" err="1"/>
              <a:t>predictor</a:t>
            </a:r>
            <a:r>
              <a:rPr lang="it-IT" sz="2000" dirty="0"/>
              <a:t> (B);</a:t>
            </a:r>
          </a:p>
          <a:p>
            <a:pPr marL="800116" lvl="1" indent="-342907">
              <a:buFont typeface="+mj-lt"/>
              <a:buAutoNum type="arabicPeriod"/>
            </a:pPr>
            <a:r>
              <a:rPr lang="it-IT" sz="2000" dirty="0"/>
              <a:t>Yes. </a:t>
            </a:r>
            <a:r>
              <a:rPr lang="it-IT" sz="2000" dirty="0">
                <a:sym typeface="Wingdings" panose="05000000000000000000" pitchFamily="2" charset="2"/>
              </a:rPr>
              <a:t> 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do 100 </a:t>
            </a:r>
            <a:r>
              <a:rPr lang="it-IT" sz="2000" dirty="0" err="1">
                <a:sym typeface="Wingdings" panose="05000000000000000000" pitchFamily="2" charset="2"/>
              </a:rPr>
              <a:t>permutation</a:t>
            </a:r>
            <a:r>
              <a:rPr lang="it-IT" sz="2000" dirty="0">
                <a:sym typeface="Wingdings" panose="05000000000000000000" pitchFamily="2" charset="2"/>
              </a:rPr>
              <a:t> (A=sample(A), for 100 times);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Find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aic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null</a:t>
            </a:r>
            <a:r>
              <a:rPr lang="it-IT" sz="2000" dirty="0">
                <a:sym typeface="Wingdings" panose="05000000000000000000" pitchFamily="2" charset="2"/>
              </a:rPr>
              <a:t> model (Y~1);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Make </a:t>
            </a:r>
            <a:r>
              <a:rPr lang="it-IT" sz="2000" dirty="0" err="1">
                <a:sym typeface="Wingdings" panose="05000000000000000000" pitchFamily="2" charset="2"/>
              </a:rPr>
              <a:t>aic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null</a:t>
            </a:r>
            <a:r>
              <a:rPr lang="it-IT" sz="2000" dirty="0">
                <a:sym typeface="Wingdings" panose="05000000000000000000" pitchFamily="2" charset="2"/>
              </a:rPr>
              <a:t> – </a:t>
            </a:r>
            <a:r>
              <a:rPr lang="it-IT" sz="2000" dirty="0" err="1">
                <a:sym typeface="Wingdings" panose="05000000000000000000" pitchFamily="2" charset="2"/>
              </a:rPr>
              <a:t>aic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permutation</a:t>
            </a:r>
            <a:r>
              <a:rPr lang="it-IT" sz="2000" dirty="0">
                <a:sym typeface="Wingdings" panose="05000000000000000000" pitchFamily="2" charset="2"/>
              </a:rPr>
              <a:t> (</a:t>
            </a:r>
            <a:r>
              <a:rPr lang="it-IT" sz="2000" dirty="0" err="1">
                <a:sym typeface="Wingdings" panose="05000000000000000000" pitchFamily="2" charset="2"/>
              </a:rPr>
              <a:t>Y~sample</a:t>
            </a:r>
            <a:r>
              <a:rPr lang="it-IT" sz="2000" dirty="0">
                <a:sym typeface="Wingdings" panose="05000000000000000000" pitchFamily="2" charset="2"/>
              </a:rPr>
              <a:t>(A)) for 100 times;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Count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how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many</a:t>
            </a:r>
            <a:r>
              <a:rPr lang="it-IT" sz="2000" dirty="0">
                <a:sym typeface="Wingdings" panose="05000000000000000000" pitchFamily="2" charset="2"/>
              </a:rPr>
              <a:t> (out of 100)of </a:t>
            </a:r>
            <a:r>
              <a:rPr lang="it-IT" sz="2000" dirty="0" err="1">
                <a:sym typeface="Wingdings" panose="05000000000000000000" pitchFamily="2" charset="2"/>
              </a:rPr>
              <a:t>them</a:t>
            </a:r>
            <a:r>
              <a:rPr lang="it-IT" sz="2000" dirty="0">
                <a:sym typeface="Wingdings" panose="05000000000000000000" pitchFamily="2" charset="2"/>
              </a:rPr>
              <a:t> are </a:t>
            </a:r>
            <a:r>
              <a:rPr lang="it-IT" sz="2000" dirty="0" err="1">
                <a:sym typeface="Wingdings" panose="05000000000000000000" pitchFamily="2" charset="2"/>
              </a:rPr>
              <a:t>greater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than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aic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null</a:t>
            </a:r>
            <a:r>
              <a:rPr lang="it-IT" sz="2000" dirty="0">
                <a:sym typeface="Wingdings" panose="05000000000000000000" pitchFamily="2" charset="2"/>
              </a:rPr>
              <a:t> – </a:t>
            </a:r>
            <a:r>
              <a:rPr lang="it-IT" sz="2000" dirty="0" err="1">
                <a:sym typeface="Wingdings" panose="05000000000000000000" pitchFamily="2" charset="2"/>
              </a:rPr>
              <a:t>aic</a:t>
            </a:r>
            <a:r>
              <a:rPr lang="it-IT" sz="2000" dirty="0">
                <a:sym typeface="Wingdings" panose="05000000000000000000" pitchFamily="2" charset="2"/>
              </a:rPr>
              <a:t> real (Y~A)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Find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another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(B);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Run</a:t>
            </a:r>
            <a:r>
              <a:rPr lang="it-IT" sz="2000" dirty="0">
                <a:sym typeface="Wingdings" panose="05000000000000000000" pitchFamily="2" charset="2"/>
              </a:rPr>
              <a:t> the glm (Y~A+B)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Is</a:t>
            </a:r>
            <a:r>
              <a:rPr lang="it-IT" sz="2000" dirty="0">
                <a:sym typeface="Wingdings" panose="05000000000000000000" pitchFamily="2" charset="2"/>
              </a:rPr>
              <a:t> B </a:t>
            </a:r>
            <a:r>
              <a:rPr lang="it-IT" sz="2000" dirty="0" err="1">
                <a:sym typeface="Wingdings" panose="05000000000000000000" pitchFamily="2" charset="2"/>
              </a:rPr>
              <a:t>significant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No.  stop. </a:t>
            </a:r>
            <a:r>
              <a:rPr lang="it-IT" sz="2000" dirty="0" err="1">
                <a:sym typeface="Wingdings" panose="05000000000000000000" pitchFamily="2" charset="2"/>
              </a:rPr>
              <a:t>Try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another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(C);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 err="1"/>
              <a:t>Yes</a:t>
            </a:r>
            <a:r>
              <a:rPr lang="it-IT" sz="2000" dirty="0" err="1">
                <a:sym typeface="Wingdings" panose="05000000000000000000" pitchFamily="2" charset="2"/>
              </a:rPr>
              <a:t>do</a:t>
            </a:r>
            <a:r>
              <a:rPr lang="it-IT" sz="2000" dirty="0">
                <a:sym typeface="Wingdings" panose="05000000000000000000" pitchFamily="2" charset="2"/>
              </a:rPr>
              <a:t> 100 </a:t>
            </a:r>
            <a:r>
              <a:rPr lang="it-IT" sz="2000" dirty="0" err="1">
                <a:sym typeface="Wingdings" panose="05000000000000000000" pitchFamily="2" charset="2"/>
              </a:rPr>
              <a:t>permutation</a:t>
            </a:r>
            <a:r>
              <a:rPr lang="it-IT" sz="2000" dirty="0">
                <a:sym typeface="Wingdings" panose="05000000000000000000" pitchFamily="2" charset="2"/>
              </a:rPr>
              <a:t> (B=sample(B), for 100 times);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Find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aic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null</a:t>
            </a:r>
            <a:r>
              <a:rPr lang="it-IT" sz="2000" dirty="0">
                <a:sym typeface="Wingdings" panose="05000000000000000000" pitchFamily="2" charset="2"/>
              </a:rPr>
              <a:t> model (Y~A+1);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Make </a:t>
            </a:r>
            <a:r>
              <a:rPr lang="it-IT" sz="2000" dirty="0" err="1">
                <a:sym typeface="Wingdings" panose="05000000000000000000" pitchFamily="2" charset="2"/>
              </a:rPr>
              <a:t>aic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null</a:t>
            </a:r>
            <a:r>
              <a:rPr lang="it-IT" sz="2000" dirty="0">
                <a:sym typeface="Wingdings" panose="05000000000000000000" pitchFamily="2" charset="2"/>
              </a:rPr>
              <a:t> – </a:t>
            </a:r>
            <a:r>
              <a:rPr lang="it-IT" sz="2000" dirty="0" err="1">
                <a:sym typeface="Wingdings" panose="05000000000000000000" pitchFamily="2" charset="2"/>
              </a:rPr>
              <a:t>aic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permutation</a:t>
            </a:r>
            <a:r>
              <a:rPr lang="it-IT" sz="2000" dirty="0">
                <a:sym typeface="Wingdings" panose="05000000000000000000" pitchFamily="2" charset="2"/>
              </a:rPr>
              <a:t> (</a:t>
            </a:r>
            <a:r>
              <a:rPr lang="it-IT" sz="2000" dirty="0" err="1">
                <a:sym typeface="Wingdings" panose="05000000000000000000" pitchFamily="2" charset="2"/>
              </a:rPr>
              <a:t>Y~sample</a:t>
            </a:r>
            <a:r>
              <a:rPr lang="it-IT" sz="2000" dirty="0">
                <a:sym typeface="Wingdings" panose="05000000000000000000" pitchFamily="2" charset="2"/>
              </a:rPr>
              <a:t>(B)) for 100 times;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Count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how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many</a:t>
            </a:r>
            <a:r>
              <a:rPr lang="it-IT" sz="2000" dirty="0">
                <a:sym typeface="Wingdings" panose="05000000000000000000" pitchFamily="2" charset="2"/>
              </a:rPr>
              <a:t> (out of 100)of </a:t>
            </a:r>
            <a:r>
              <a:rPr lang="it-IT" sz="2000" dirty="0" err="1">
                <a:sym typeface="Wingdings" panose="05000000000000000000" pitchFamily="2" charset="2"/>
              </a:rPr>
              <a:t>them</a:t>
            </a:r>
            <a:r>
              <a:rPr lang="it-IT" sz="2000" dirty="0">
                <a:sym typeface="Wingdings" panose="05000000000000000000" pitchFamily="2" charset="2"/>
              </a:rPr>
              <a:t> are </a:t>
            </a:r>
            <a:r>
              <a:rPr lang="it-IT" sz="2000" dirty="0" err="1">
                <a:sym typeface="Wingdings" panose="05000000000000000000" pitchFamily="2" charset="2"/>
              </a:rPr>
              <a:t>greater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than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aic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null</a:t>
            </a:r>
            <a:r>
              <a:rPr lang="it-IT" sz="2000" dirty="0">
                <a:sym typeface="Wingdings" panose="05000000000000000000" pitchFamily="2" charset="2"/>
              </a:rPr>
              <a:t> – </a:t>
            </a:r>
            <a:r>
              <a:rPr lang="it-IT" sz="2000" dirty="0" err="1">
                <a:sym typeface="Wingdings" panose="05000000000000000000" pitchFamily="2" charset="2"/>
              </a:rPr>
              <a:t>aic</a:t>
            </a:r>
            <a:r>
              <a:rPr lang="it-IT" sz="2000" dirty="0">
                <a:sym typeface="Wingdings" panose="05000000000000000000" pitchFamily="2" charset="2"/>
              </a:rPr>
              <a:t> real (Y~A+B)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Continue like </a:t>
            </a:r>
            <a:r>
              <a:rPr lang="it-IT" sz="2000" dirty="0" err="1">
                <a:sym typeface="Wingdings" panose="05000000000000000000" pitchFamily="2" charset="2"/>
              </a:rPr>
              <a:t>this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all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916007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492484"/>
            <a:ext cx="8705325" cy="3827803"/>
            <a:chOff x="-300880" y="396762"/>
            <a:chExt cx="8705325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396762"/>
              <a:ext cx="7269613" cy="3827803"/>
              <a:chOff x="-134508" y="-509356"/>
              <a:chExt cx="7269613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Box2: </a:t>
                </a:r>
                <a:r>
                  <a:rPr lang="it-IT" sz="1500" dirty="0" err="1"/>
                  <a:t>how</a:t>
                </a:r>
                <a:r>
                  <a:rPr lang="it-IT" sz="1500" dirty="0"/>
                  <a:t> </a:t>
                </a:r>
                <a:r>
                  <a:rPr lang="it-IT" sz="1500" dirty="0" err="1"/>
                  <a:t>many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buds</a:t>
                </a:r>
                <a:r>
                  <a:rPr lang="it-IT" sz="1500" dirty="0"/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32C745E5-6F19-4843-86BB-10F09473B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5" t="3746" r="51526" b="75378"/>
          <a:stretch/>
        </p:blipFill>
        <p:spPr>
          <a:xfrm>
            <a:off x="2808297" y="499924"/>
            <a:ext cx="1132824" cy="80387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FF2CDAC-4050-4879-B59D-4D3B86A3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291" y="414441"/>
            <a:ext cx="798918" cy="1104825"/>
          </a:xfrm>
          <a:prstGeom prst="rect">
            <a:avLst/>
          </a:prstGeom>
        </p:spPr>
      </p:pic>
      <p:pic>
        <p:nvPicPr>
          <p:cNvPr id="41" name="Picture 8" descr="Happy smiling funny cute hazelnut Royalty Free Vector Image">
            <a:extLst>
              <a:ext uri="{FF2B5EF4-FFF2-40B4-BE49-F238E27FC236}">
                <a16:creationId xmlns:a16="http://schemas.microsoft.com/office/drawing/2014/main" id="{9851058B-1D6E-4D2D-BF1B-6686B24F6D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91"/>
          <a:stretch/>
        </p:blipFill>
        <p:spPr bwMode="auto">
          <a:xfrm>
            <a:off x="7227012" y="784073"/>
            <a:ext cx="524331" cy="47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Box1.0: Existence of B (0,1)? </a:t>
            </a:r>
          </a:p>
        </p:txBody>
      </p:sp>
    </p:spTree>
    <p:extLst>
      <p:ext uri="{BB962C8B-B14F-4D97-AF65-F5344CB8AC3E}">
        <p14:creationId xmlns:p14="http://schemas.microsoft.com/office/powerpoint/2010/main" val="1193663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756523" y="120231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AD3F93-647B-4CCC-9B5A-CFD142C6E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865" y="151669"/>
            <a:ext cx="2319042" cy="1739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1499EC-538D-4CB3-B27D-B15C296D4D45}"/>
              </a:ext>
            </a:extLst>
          </p:cNvPr>
          <p:cNvSpPr/>
          <p:nvPr/>
        </p:nvSpPr>
        <p:spPr>
          <a:xfrm>
            <a:off x="8753334" y="212915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BC6041-DF92-430A-B77A-BA66253119DE}"/>
              </a:ext>
            </a:extLst>
          </p:cNvPr>
          <p:cNvSpPr txBox="1"/>
          <p:nvPr/>
        </p:nvSpPr>
        <p:spPr>
          <a:xfrm>
            <a:off x="2780306" y="2035535"/>
            <a:ext cx="489800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>
                <a:highlight>
                  <a:srgbClr val="FFFF00"/>
                </a:highlight>
              </a:rPr>
              <a:t>Is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missing</a:t>
            </a:r>
            <a:r>
              <a:rPr lang="it-IT" sz="2520" dirty="0">
                <a:highlight>
                  <a:srgbClr val="FFFF00"/>
                </a:highlight>
              </a:rPr>
              <a:t> the info </a:t>
            </a:r>
            <a:r>
              <a:rPr lang="it-IT" sz="2520" dirty="0" err="1">
                <a:highlight>
                  <a:srgbClr val="FFFF00"/>
                </a:highlight>
              </a:rPr>
              <a:t>regarding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length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distributio</a:t>
            </a:r>
            <a:r>
              <a:rPr lang="it-IT" sz="2520" dirty="0">
                <a:highlight>
                  <a:srgbClr val="FFFF00"/>
                </a:highlight>
              </a:rPr>
              <a:t>: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 err="1">
                <a:highlight>
                  <a:srgbClr val="FFFF00"/>
                </a:highlight>
              </a:rPr>
              <a:t>Acquisition</a:t>
            </a:r>
            <a:r>
              <a:rPr lang="it-IT" sz="2520" dirty="0">
                <a:highlight>
                  <a:srgbClr val="FFFF00"/>
                </a:highlight>
              </a:rPr>
              <a:t> of data in </a:t>
            </a:r>
            <a:r>
              <a:rPr lang="it-IT" sz="2520" dirty="0" err="1">
                <a:highlight>
                  <a:srgbClr val="FFFF00"/>
                </a:highlight>
              </a:rPr>
              <a:t>summer</a:t>
            </a:r>
            <a:r>
              <a:rPr lang="it-IT" sz="2520" dirty="0">
                <a:highlight>
                  <a:srgbClr val="FFFF00"/>
                </a:highlight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1584548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57E4D9D-F677-498D-8E04-80AECAA5BEA9}"/>
              </a:ext>
            </a:extLst>
          </p:cNvPr>
          <p:cNvGrpSpPr/>
          <p:nvPr/>
        </p:nvGrpSpPr>
        <p:grpSpPr>
          <a:xfrm>
            <a:off x="3267537" y="1337312"/>
            <a:ext cx="5634940" cy="4680263"/>
            <a:chOff x="2891642" y="543420"/>
            <a:chExt cx="6042560" cy="488360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744576-E059-4D30-B5D9-7A7194E6624F}"/>
                </a:ext>
              </a:extLst>
            </p:cNvPr>
            <p:cNvCxnSpPr/>
            <p:nvPr/>
          </p:nvCxnSpPr>
          <p:spPr>
            <a:xfrm>
              <a:off x="3257797" y="5427023"/>
              <a:ext cx="5676405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7B3C442-F8E2-4071-B859-0AA9E9CED8ED}"/>
                </a:ext>
              </a:extLst>
            </p:cNvPr>
            <p:cNvCxnSpPr>
              <a:cxnSpLocks/>
            </p:cNvCxnSpPr>
            <p:nvPr/>
          </p:nvCxnSpPr>
          <p:spPr>
            <a:xfrm>
              <a:off x="4857008" y="1330036"/>
              <a:ext cx="967839" cy="409698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A4F322-6B92-4C5D-8160-E0281AEC976E}"/>
                </a:ext>
              </a:extLst>
            </p:cNvPr>
            <p:cNvCxnSpPr>
              <a:cxnSpLocks/>
            </p:cNvCxnSpPr>
            <p:nvPr/>
          </p:nvCxnSpPr>
          <p:spPr>
            <a:xfrm>
              <a:off x="5605153" y="779813"/>
              <a:ext cx="283029" cy="464721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B839F29-8203-4002-AF05-B963C9EDB5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4644" y="1118260"/>
              <a:ext cx="971797" cy="4308763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5F9F04-BE42-4EB0-BE4F-858762EDF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2456" y="2626426"/>
              <a:ext cx="1472539" cy="280059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AF39CE6-CDBA-44FB-BC1F-0DE7BBEE5F4D}"/>
                </a:ext>
              </a:extLst>
            </p:cNvPr>
            <p:cNvCxnSpPr>
              <a:cxnSpLocks/>
            </p:cNvCxnSpPr>
            <p:nvPr/>
          </p:nvCxnSpPr>
          <p:spPr>
            <a:xfrm>
              <a:off x="4085110" y="2856016"/>
              <a:ext cx="1763486" cy="257100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D022FE-C329-4583-96AB-DD8B2873FF6C}"/>
                </a:ext>
              </a:extLst>
            </p:cNvPr>
            <p:cNvCxnSpPr>
              <a:cxnSpLocks/>
            </p:cNvCxnSpPr>
            <p:nvPr/>
          </p:nvCxnSpPr>
          <p:spPr>
            <a:xfrm>
              <a:off x="4862946" y="2786743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218A1B-1A76-4F7E-A174-E36B3A3D528C}"/>
                </a:ext>
              </a:extLst>
            </p:cNvPr>
            <p:cNvCxnSpPr>
              <a:cxnSpLocks/>
            </p:cNvCxnSpPr>
            <p:nvPr/>
          </p:nvCxnSpPr>
          <p:spPr>
            <a:xfrm>
              <a:off x="4393869" y="2043050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AB0F4A-A27E-435F-BF69-900E69BCF46D}"/>
                </a:ext>
              </a:extLst>
            </p:cNvPr>
            <p:cNvCxnSpPr>
              <a:cxnSpLocks/>
            </p:cNvCxnSpPr>
            <p:nvPr/>
          </p:nvCxnSpPr>
          <p:spPr>
            <a:xfrm>
              <a:off x="6525493" y="1073234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5643F2-D493-4960-9521-2A98BA984447}"/>
                </a:ext>
              </a:extLst>
            </p:cNvPr>
            <p:cNvCxnSpPr>
              <a:cxnSpLocks/>
            </p:cNvCxnSpPr>
            <p:nvPr/>
          </p:nvCxnSpPr>
          <p:spPr>
            <a:xfrm>
              <a:off x="6923314" y="2536867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76C631-A18E-4A40-A5BB-9A99413D79E8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70" y="2667743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C4ECF7-A4FE-4059-9C5D-1D4A5D7A6359}"/>
                </a:ext>
              </a:extLst>
            </p:cNvPr>
            <p:cNvCxnSpPr>
              <a:cxnSpLocks/>
            </p:cNvCxnSpPr>
            <p:nvPr/>
          </p:nvCxnSpPr>
          <p:spPr>
            <a:xfrm>
              <a:off x="5458691" y="1531671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6A7BFC-461B-4FF8-AD15-A765E5F1B1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2811" y="1602674"/>
              <a:ext cx="381990" cy="1023752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9E82F8-F92F-4AA2-B9A5-76E62CB4AB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1411" y="2470068"/>
              <a:ext cx="280054" cy="79985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BA8243-C20E-4FD3-AA42-7AD666FF9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9319" y="2626426"/>
              <a:ext cx="158834" cy="84117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6AE7B4-4580-4C7E-B63D-268470493028}"/>
                </a:ext>
              </a:extLst>
            </p:cNvPr>
            <p:cNvCxnSpPr>
              <a:cxnSpLocks/>
            </p:cNvCxnSpPr>
            <p:nvPr/>
          </p:nvCxnSpPr>
          <p:spPr>
            <a:xfrm>
              <a:off x="7048005" y="3621479"/>
              <a:ext cx="494802" cy="1845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1CF39A-5E80-4F02-ADBF-9BBADA7FDA2A}"/>
                </a:ext>
              </a:extLst>
            </p:cNvPr>
            <p:cNvCxnSpPr>
              <a:cxnSpLocks/>
            </p:cNvCxnSpPr>
            <p:nvPr/>
          </p:nvCxnSpPr>
          <p:spPr>
            <a:xfrm>
              <a:off x="6543306" y="4373583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9B6E2DB-FBB2-411B-9BBC-CE819D1AD760}"/>
                </a:ext>
              </a:extLst>
            </p:cNvPr>
            <p:cNvCxnSpPr>
              <a:cxnSpLocks/>
            </p:cNvCxnSpPr>
            <p:nvPr/>
          </p:nvCxnSpPr>
          <p:spPr>
            <a:xfrm>
              <a:off x="5157852" y="4672941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7CC36D1-32DC-4B01-A2F4-72CD9CE36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38649" y="3749882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5B9483D-ED1D-4D5D-B4CD-C1FECABC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485406" y="3156859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82DA500-0244-4DE6-82B2-7F6FA7E5A748}"/>
                </a:ext>
              </a:extLst>
            </p:cNvPr>
            <p:cNvCxnSpPr>
              <a:cxnSpLocks/>
            </p:cNvCxnSpPr>
            <p:nvPr/>
          </p:nvCxnSpPr>
          <p:spPr>
            <a:xfrm>
              <a:off x="2891642" y="2470068"/>
              <a:ext cx="1226124" cy="46066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529DB2A-B07A-4258-8338-42B3D5AE3D8B}"/>
                </a:ext>
              </a:extLst>
            </p:cNvPr>
            <p:cNvCxnSpPr>
              <a:cxnSpLocks/>
            </p:cNvCxnSpPr>
            <p:nvPr/>
          </p:nvCxnSpPr>
          <p:spPr>
            <a:xfrm>
              <a:off x="4110100" y="543420"/>
              <a:ext cx="816925" cy="88755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FB38D8B-1B0C-42C8-902D-275EFCAA86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8279" y="2043050"/>
              <a:ext cx="968827" cy="608488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88EEAEA-FA49-410E-B519-38B02756032A}"/>
                </a:ext>
              </a:extLst>
            </p:cNvPr>
            <p:cNvCxnSpPr>
              <a:cxnSpLocks/>
            </p:cNvCxnSpPr>
            <p:nvPr/>
          </p:nvCxnSpPr>
          <p:spPr>
            <a:xfrm>
              <a:off x="4643249" y="1908651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7F7EAB-85C6-4548-977D-A8350372C61C}"/>
                </a:ext>
              </a:extLst>
            </p:cNvPr>
            <p:cNvCxnSpPr>
              <a:cxnSpLocks/>
            </p:cNvCxnSpPr>
            <p:nvPr/>
          </p:nvCxnSpPr>
          <p:spPr>
            <a:xfrm>
              <a:off x="5153890" y="709768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C8C1B5-E599-448E-A069-3C381275D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6803" y="1264628"/>
              <a:ext cx="1400298" cy="43994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C68D1D4-DC58-4E5E-BD3B-D93E87E98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7074" y="386167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B45195-6F01-4A11-A27F-703EAB6149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4455" y="351855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780DD70-3562-4730-A2B3-3BDD7AB885C0}"/>
                </a:ext>
              </a:extLst>
            </p:cNvPr>
            <p:cNvCxnSpPr>
              <a:cxnSpLocks/>
            </p:cNvCxnSpPr>
            <p:nvPr/>
          </p:nvCxnSpPr>
          <p:spPr>
            <a:xfrm>
              <a:off x="5490358" y="3449287"/>
              <a:ext cx="307276" cy="51250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1EC3AE97-612C-44FA-ADFF-9BEBB702D682}"/>
              </a:ext>
            </a:extLst>
          </p:cNvPr>
          <p:cNvSpPr/>
          <p:nvPr/>
        </p:nvSpPr>
        <p:spPr>
          <a:xfrm>
            <a:off x="2963288" y="112910"/>
            <a:ext cx="6243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Hazelnut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22193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962154E-5A92-4D7E-8C62-49AFE5EB5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06" y="543845"/>
            <a:ext cx="5760000" cy="39804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29604" y="120231"/>
            <a:ext cx="3375984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</p:cNvCxnSpPr>
          <p:nvPr/>
        </p:nvCxnSpPr>
        <p:spPr>
          <a:xfrm flipH="1">
            <a:off x="4979606" y="1266092"/>
            <a:ext cx="2177332" cy="11729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43189" y="75647"/>
            <a:ext cx="44867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/>
              <a:t>~</a:t>
            </a:r>
            <a:r>
              <a:rPr lang="it-IT" sz="2500" dirty="0" err="1"/>
              <a:t>parental_length</a:t>
            </a:r>
            <a:r>
              <a:rPr lang="it-IT" sz="2500" dirty="0"/>
              <a:t>(cm)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BF3B39-7047-4514-95B4-BB1A658B1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250" y="63745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1907C50-315A-4F95-B74C-2AC17E4753A4}"/>
              </a:ext>
            </a:extLst>
          </p:cNvPr>
          <p:cNvSpPr/>
          <p:nvPr/>
        </p:nvSpPr>
        <p:spPr>
          <a:xfrm>
            <a:off x="10281804" y="354796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6039890" y="947868"/>
            <a:ext cx="364236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 -0.02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8455-7ED6-441A-8544-43C28339BC7D}"/>
              </a:ext>
            </a:extLst>
          </p:cNvPr>
          <p:cNvSpPr/>
          <p:nvPr/>
        </p:nvSpPr>
        <p:spPr>
          <a:xfrm>
            <a:off x="4616035" y="2464176"/>
            <a:ext cx="452138" cy="26895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FE78077F-270F-47C4-B92D-71CA1C8CD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214" y="2774323"/>
            <a:ext cx="4874694" cy="365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75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220800" y="152416"/>
            <a:ext cx="4409815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 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1A25FA-4AC6-4423-8D22-7B741DA09109}"/>
              </a:ext>
            </a:extLst>
          </p:cNvPr>
          <p:cNvSpPr txBox="1"/>
          <p:nvPr/>
        </p:nvSpPr>
        <p:spPr>
          <a:xfrm>
            <a:off x="5006342" y="212565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4F787-191C-4E4E-BDC0-A8551F325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344"/>
            <a:ext cx="7288571" cy="3416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E689FB-C54E-40FF-AD8D-F29A1EDB246D}"/>
              </a:ext>
            </a:extLst>
          </p:cNvPr>
          <p:cNvSpPr txBox="1"/>
          <p:nvPr/>
        </p:nvSpPr>
        <p:spPr>
          <a:xfrm>
            <a:off x="220800" y="4835598"/>
            <a:ext cx="11566755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</p:spTree>
    <p:extLst>
      <p:ext uri="{BB962C8B-B14F-4D97-AF65-F5344CB8AC3E}">
        <p14:creationId xmlns:p14="http://schemas.microsoft.com/office/powerpoint/2010/main" val="786154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6275687" y="1753085"/>
            <a:ext cx="344095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(*).Coef=+0.04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56316" y="281370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16568" y="217329"/>
            <a:ext cx="610007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parental_length</a:t>
            </a:r>
            <a:r>
              <a:rPr lang="it-IT" sz="2520" dirty="0"/>
              <a:t>(cm)+</a:t>
            </a:r>
            <a:r>
              <a:rPr lang="it-IT" sz="2520" dirty="0" err="1"/>
              <a:t>parental_rank_node</a:t>
            </a:r>
            <a:endParaRPr lang="it-IT" sz="252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4BBA9F-180F-4A8F-8F2C-710F0979F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642" y="145807"/>
            <a:ext cx="2319042" cy="1739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D619F0-B314-44A1-BFA5-C904DFCC2EFA}"/>
              </a:ext>
            </a:extLst>
          </p:cNvPr>
          <p:cNvSpPr/>
          <p:nvPr/>
        </p:nvSpPr>
        <p:spPr>
          <a:xfrm>
            <a:off x="10304473" y="437091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36A0C9-BFED-4FC0-B621-81C8947C6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15" y="779267"/>
            <a:ext cx="5760000" cy="423138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5496065" y="2276305"/>
            <a:ext cx="2118073" cy="6641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CDD85-78A7-4C5E-AD19-C0482D1B4593}"/>
              </a:ext>
            </a:extLst>
          </p:cNvPr>
          <p:cNvSpPr/>
          <p:nvPr/>
        </p:nvSpPr>
        <p:spPr>
          <a:xfrm>
            <a:off x="5043927" y="2731477"/>
            <a:ext cx="452138" cy="41797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D12D6DCF-6961-4530-90F2-0B1A02A4A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015" y="3959363"/>
            <a:ext cx="3768752" cy="2826565"/>
          </a:xfrm>
          <a:prstGeom prst="rect">
            <a:avLst/>
          </a:prstGeom>
        </p:spPr>
      </p:pic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61DA9D2E-05FA-4924-88C3-FBCFAA596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369" y="2343494"/>
            <a:ext cx="3923315" cy="294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8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15292" y="351064"/>
            <a:ext cx="4456708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1A25FA-4AC6-4423-8D22-7B741DA09109}"/>
              </a:ext>
            </a:extLst>
          </p:cNvPr>
          <p:cNvSpPr txBox="1"/>
          <p:nvPr/>
        </p:nvSpPr>
        <p:spPr>
          <a:xfrm>
            <a:off x="4572000" y="303650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689FB-C54E-40FF-AD8D-F29A1EDB246D}"/>
              </a:ext>
            </a:extLst>
          </p:cNvPr>
          <p:cNvSpPr txBox="1"/>
          <p:nvPr/>
        </p:nvSpPr>
        <p:spPr>
          <a:xfrm>
            <a:off x="115292" y="4900552"/>
            <a:ext cx="1001930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4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6F5D41-B395-4EFD-B9AF-B940102FD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2739"/>
            <a:ext cx="9144000" cy="35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00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FBFA43-157B-4F1A-87B1-0BFA7CC6EBBD}"/>
              </a:ext>
            </a:extLst>
          </p:cNvPr>
          <p:cNvSpPr txBox="1"/>
          <p:nvPr/>
        </p:nvSpPr>
        <p:spPr>
          <a:xfrm>
            <a:off x="931985" y="344587"/>
            <a:ext cx="1080281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Because</a:t>
            </a:r>
            <a:r>
              <a:rPr lang="it-IT" sz="2520" dirty="0"/>
              <a:t> sylleptic are </a:t>
            </a:r>
            <a:r>
              <a:rPr lang="it-IT" sz="2520" dirty="0" err="1"/>
              <a:t>distributed</a:t>
            </a:r>
            <a:r>
              <a:rPr lang="it-IT" sz="2520" dirty="0"/>
              <a:t> in the </a:t>
            </a:r>
            <a:r>
              <a:rPr lang="it-IT" sz="2520" dirty="0" err="1"/>
              <a:t>median</a:t>
            </a:r>
            <a:r>
              <a:rPr lang="it-IT" sz="2520" dirty="0"/>
              <a:t> zone </a:t>
            </a:r>
            <a:r>
              <a:rPr lang="it-IT" sz="2520" dirty="0" err="1"/>
              <a:t>along</a:t>
            </a:r>
            <a:r>
              <a:rPr lang="it-IT" sz="2520" dirty="0"/>
              <a:t> the </a:t>
            </a:r>
            <a:r>
              <a:rPr lang="it-IT" sz="2520" dirty="0" err="1"/>
              <a:t>parent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r>
              <a:rPr lang="it-IT" sz="2520" dirty="0"/>
              <a:t>, the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does</a:t>
            </a:r>
            <a:r>
              <a:rPr lang="it-IT" sz="2520" dirty="0"/>
              <a:t> </a:t>
            </a:r>
            <a:r>
              <a:rPr lang="it-IT" sz="2520" dirty="0" err="1"/>
              <a:t>not</a:t>
            </a:r>
            <a:r>
              <a:rPr lang="it-IT" sz="2520" dirty="0"/>
              <a:t> </a:t>
            </a:r>
            <a:r>
              <a:rPr lang="it-IT" sz="2520" dirty="0" err="1"/>
              <a:t>have</a:t>
            </a:r>
            <a:r>
              <a:rPr lang="it-IT" sz="2520" dirty="0"/>
              <a:t> a linear </a:t>
            </a:r>
            <a:r>
              <a:rPr lang="it-IT" sz="2520" dirty="0" err="1"/>
              <a:t>effect</a:t>
            </a:r>
            <a:r>
              <a:rPr lang="it-IT" sz="2520" dirty="0"/>
              <a:t>:</a:t>
            </a:r>
          </a:p>
          <a:p>
            <a:pPr algn="ctr"/>
            <a:r>
              <a:rPr lang="it-IT" sz="2520" dirty="0"/>
              <a:t> </a:t>
            </a:r>
            <a:r>
              <a:rPr lang="it-IT" sz="2520" dirty="0" err="1"/>
              <a:t>we</a:t>
            </a:r>
            <a:r>
              <a:rPr lang="it-IT" sz="2520" dirty="0"/>
              <a:t> compute for </a:t>
            </a:r>
            <a:r>
              <a:rPr lang="it-IT" sz="2520" dirty="0" err="1"/>
              <a:t>each</a:t>
            </a:r>
            <a:r>
              <a:rPr lang="it-IT" sz="2520" dirty="0"/>
              <a:t> </a:t>
            </a:r>
            <a:r>
              <a:rPr lang="it-IT" sz="2520" dirty="0" err="1"/>
              <a:t>bud</a:t>
            </a:r>
            <a:r>
              <a:rPr lang="it-IT" sz="2520" dirty="0"/>
              <a:t> the </a:t>
            </a:r>
            <a:r>
              <a:rPr lang="it-IT" sz="2520" dirty="0" err="1"/>
              <a:t>distance</a:t>
            </a:r>
            <a:r>
              <a:rPr lang="it-IT" sz="2520" dirty="0"/>
              <a:t> to the </a:t>
            </a:r>
            <a:r>
              <a:rPr lang="it-IT" sz="2520" dirty="0" err="1"/>
              <a:t>shoot</a:t>
            </a:r>
            <a:r>
              <a:rPr lang="it-IT" sz="2520" dirty="0"/>
              <a:t> </a:t>
            </a:r>
            <a:r>
              <a:rPr lang="it-IT" sz="2520" dirty="0" err="1"/>
              <a:t>extremities</a:t>
            </a:r>
            <a:r>
              <a:rPr lang="it-IT" sz="2520" dirty="0"/>
              <a:t>, </a:t>
            </a:r>
          </a:p>
          <a:p>
            <a:pPr marL="285756" indent="-285756" algn="ctr">
              <a:buFont typeface="Arial" panose="020B0604020202020204" pitchFamily="34" charset="0"/>
              <a:buChar char="•"/>
            </a:pPr>
            <a:r>
              <a:rPr lang="it-IT" sz="2520" b="1" u="sng" dirty="0"/>
              <a:t>0 </a:t>
            </a:r>
            <a:r>
              <a:rPr lang="it-IT" sz="2520" b="1" u="sng" dirty="0" err="1"/>
              <a:t>is</a:t>
            </a:r>
            <a:r>
              <a:rPr lang="it-IT" sz="2520" b="1" u="sng" dirty="0"/>
              <a:t> the </a:t>
            </a:r>
            <a:r>
              <a:rPr lang="it-IT" sz="2520" b="1" u="sng" dirty="0" err="1"/>
              <a:t>median</a:t>
            </a:r>
            <a:r>
              <a:rPr lang="it-IT" sz="2520" b="1" u="sng" dirty="0"/>
              <a:t> </a:t>
            </a:r>
            <a:r>
              <a:rPr lang="it-IT" sz="2520" b="1" u="sng" dirty="0" err="1"/>
              <a:t>rank</a:t>
            </a:r>
            <a:r>
              <a:rPr lang="it-IT" sz="2520" b="1" u="sng" dirty="0"/>
              <a:t> of </a:t>
            </a:r>
            <a:r>
              <a:rPr lang="it-IT" sz="2520" b="1" u="sng" dirty="0" err="1"/>
              <a:t>each</a:t>
            </a:r>
            <a:r>
              <a:rPr lang="it-IT" sz="2520" b="1" u="sng" dirty="0"/>
              <a:t> </a:t>
            </a:r>
            <a:r>
              <a:rPr lang="it-IT" sz="2520" b="1" u="sng" dirty="0" err="1"/>
              <a:t>shoot</a:t>
            </a:r>
            <a:endParaRPr lang="it-IT" sz="2520" b="1" u="sng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32CC7E0-B19E-4790-B0D8-153266F1E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08" y="2084012"/>
            <a:ext cx="5655447" cy="42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6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4599C9-49DF-4AC5-9064-67786F229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7" y="674229"/>
            <a:ext cx="5760000" cy="41255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5967547" y="1596199"/>
            <a:ext cx="364236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NOT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Coef?-0.23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31183" y="142503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 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441071" y="58240"/>
            <a:ext cx="39327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/>
              <a:t>~</a:t>
            </a:r>
            <a:r>
              <a:rPr lang="it-IT" sz="2500" dirty="0" err="1"/>
              <a:t>length</a:t>
            </a:r>
            <a:r>
              <a:rPr lang="it-IT" sz="2500" dirty="0"/>
              <a:t>(cm)+</a:t>
            </a:r>
            <a:r>
              <a:rPr lang="it-IT" sz="2500" dirty="0" err="1"/>
              <a:t>distance</a:t>
            </a:r>
            <a:endParaRPr lang="it-IT" sz="2500" dirty="0"/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F2AF89D5-FBB7-48CF-9F44-FCD1E471D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81" y="2426995"/>
            <a:ext cx="5440231" cy="40801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BE7CC4-CAA9-4971-8CB9-33AF60ADC261}"/>
              </a:ext>
            </a:extLst>
          </p:cNvPr>
          <p:cNvSpPr txBox="1"/>
          <p:nvPr/>
        </p:nvSpPr>
        <p:spPr>
          <a:xfrm>
            <a:off x="699458" y="5077601"/>
            <a:ext cx="4405023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>
                <a:highlight>
                  <a:srgbClr val="FFFF00"/>
                </a:highlight>
              </a:rPr>
              <a:t>The </a:t>
            </a:r>
            <a:r>
              <a:rPr lang="it-IT" sz="2520" dirty="0" err="1">
                <a:highlight>
                  <a:srgbClr val="FFFF00"/>
                </a:highlight>
              </a:rPr>
              <a:t>correct</a:t>
            </a:r>
            <a:r>
              <a:rPr lang="it-IT" sz="2520" dirty="0">
                <a:highlight>
                  <a:srgbClr val="FFFF00"/>
                </a:highlight>
              </a:rPr>
              <a:t> way to model </a:t>
            </a:r>
            <a:r>
              <a:rPr lang="it-IT" sz="2520" dirty="0" err="1">
                <a:highlight>
                  <a:srgbClr val="FFFF00"/>
                </a:highlight>
              </a:rPr>
              <a:t>is</a:t>
            </a:r>
            <a:r>
              <a:rPr lang="it-IT" sz="2520" dirty="0">
                <a:highlight>
                  <a:srgbClr val="FFFF00"/>
                </a:highlight>
              </a:rPr>
              <a:t> to </a:t>
            </a:r>
            <a:r>
              <a:rPr lang="it-IT" sz="2520" dirty="0" err="1">
                <a:highlight>
                  <a:srgbClr val="FFFF00"/>
                </a:highlight>
              </a:rPr>
              <a:t>keep</a:t>
            </a:r>
            <a:r>
              <a:rPr lang="it-IT" sz="2520" dirty="0">
                <a:highlight>
                  <a:srgbClr val="FFFF00"/>
                </a:highlight>
              </a:rPr>
              <a:t> the </a:t>
            </a:r>
            <a:r>
              <a:rPr lang="it-IT" sz="2520" dirty="0" err="1">
                <a:highlight>
                  <a:srgbClr val="FFFF00"/>
                </a:highlight>
              </a:rPr>
              <a:t>distance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instead</a:t>
            </a:r>
            <a:r>
              <a:rPr lang="it-IT" sz="2520" dirty="0">
                <a:highlight>
                  <a:srgbClr val="FFFF00"/>
                </a:highlight>
              </a:rPr>
              <a:t> of </a:t>
            </a:r>
            <a:r>
              <a:rPr lang="it-IT" sz="2520" dirty="0" err="1">
                <a:highlight>
                  <a:srgbClr val="FFFF00"/>
                </a:highlight>
              </a:rPr>
              <a:t>length</a:t>
            </a:r>
            <a:r>
              <a:rPr lang="it-IT" sz="2520" dirty="0">
                <a:highlight>
                  <a:srgbClr val="FFFF00"/>
                </a:highlight>
              </a:rPr>
              <a:t> or </a:t>
            </a:r>
            <a:r>
              <a:rPr lang="it-IT" sz="2520" dirty="0" err="1">
                <a:highlight>
                  <a:srgbClr val="FFFF00"/>
                </a:highlight>
              </a:rPr>
              <a:t>rank</a:t>
            </a:r>
            <a:endParaRPr lang="it-IT" sz="2520" dirty="0">
              <a:highlight>
                <a:srgbClr val="FFFF00"/>
              </a:highlight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</p:cNvCxnSpPr>
          <p:nvPr/>
        </p:nvCxnSpPr>
        <p:spPr>
          <a:xfrm flipH="1">
            <a:off x="5255742" y="2258354"/>
            <a:ext cx="1578707" cy="62460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B31AAC4-942F-4693-A079-742475B7B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7258" y="142503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AB53A16-B115-46C2-BB20-4AC32B21DF21}"/>
              </a:ext>
            </a:extLst>
          </p:cNvPr>
          <p:cNvSpPr/>
          <p:nvPr/>
        </p:nvSpPr>
        <p:spPr>
          <a:xfrm>
            <a:off x="10335089" y="433787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0D53C5-7EBF-4715-9194-449FDC21888B}"/>
              </a:ext>
            </a:extLst>
          </p:cNvPr>
          <p:cNvSpPr/>
          <p:nvPr/>
        </p:nvSpPr>
        <p:spPr>
          <a:xfrm>
            <a:off x="4803604" y="2708695"/>
            <a:ext cx="452138" cy="19523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9643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80915-BB9C-495C-9DA9-B1F854F34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0" y="562174"/>
            <a:ext cx="5760000" cy="3856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5982787" y="635346"/>
            <a:ext cx="364236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Coef?-0.26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31613" y="151669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418412" y="82043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endParaRPr lang="it-IT" sz="252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</p:cNvCxnSpPr>
          <p:nvPr/>
        </p:nvCxnSpPr>
        <p:spPr>
          <a:xfrm flipH="1">
            <a:off x="5058508" y="943123"/>
            <a:ext cx="2990239" cy="154727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AFC0339-618F-421D-9097-405EDE8D2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345" y="0"/>
            <a:ext cx="2319042" cy="1739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08ED518-F03C-4750-B61E-80D98B6A9367}"/>
              </a:ext>
            </a:extLst>
          </p:cNvPr>
          <p:cNvSpPr/>
          <p:nvPr/>
        </p:nvSpPr>
        <p:spPr>
          <a:xfrm>
            <a:off x="10329176" y="291284"/>
            <a:ext cx="1246104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B4B94F-C5AC-4B07-AB36-552BDB786D46}"/>
              </a:ext>
            </a:extLst>
          </p:cNvPr>
          <p:cNvSpPr/>
          <p:nvPr/>
        </p:nvSpPr>
        <p:spPr>
          <a:xfrm>
            <a:off x="4563280" y="2444262"/>
            <a:ext cx="452138" cy="17765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56621F80-03BD-4485-8B5C-24CBA5885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72" y="2533088"/>
            <a:ext cx="5082271" cy="381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58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261831" y="212565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1A25FA-4AC6-4423-8D22-7B741DA09109}"/>
              </a:ext>
            </a:extLst>
          </p:cNvPr>
          <p:cNvSpPr txBox="1"/>
          <p:nvPr/>
        </p:nvSpPr>
        <p:spPr>
          <a:xfrm>
            <a:off x="3775419" y="134081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689FB-C54E-40FF-AD8D-F29A1EDB246D}"/>
              </a:ext>
            </a:extLst>
          </p:cNvPr>
          <p:cNvSpPr txBox="1"/>
          <p:nvPr/>
        </p:nvSpPr>
        <p:spPr>
          <a:xfrm>
            <a:off x="153251" y="5100781"/>
            <a:ext cx="8618422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B0EF4-1812-4160-BC08-A079581A7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781"/>
            <a:ext cx="89249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73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pic>
        <p:nvPicPr>
          <p:cNvPr id="43" name="Picture 42" descr="Chart, bar chart, histogram&#10;&#10;Description automatically generated">
            <a:extLst>
              <a:ext uri="{FF2B5EF4-FFF2-40B4-BE49-F238E27FC236}">
                <a16:creationId xmlns:a16="http://schemas.microsoft.com/office/drawing/2014/main" id="{DDA88E22-1A3A-4640-BF50-E10428E2D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7" y="76216"/>
            <a:ext cx="1780177" cy="13351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55" name="Flowchart: Collate 54">
            <a:extLst>
              <a:ext uri="{FF2B5EF4-FFF2-40B4-BE49-F238E27FC236}">
                <a16:creationId xmlns:a16="http://schemas.microsoft.com/office/drawing/2014/main" id="{D5ECF9CC-F2F8-4ED8-A909-A6D013132203}"/>
              </a:ext>
            </a:extLst>
          </p:cNvPr>
          <p:cNvSpPr/>
          <p:nvPr/>
        </p:nvSpPr>
        <p:spPr>
          <a:xfrm rot="7855529">
            <a:off x="7786421" y="3411229"/>
            <a:ext cx="110659" cy="168755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652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E74D07-D9DA-4DB1-BA03-6C5C4AB34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4" y="1015423"/>
            <a:ext cx="5760000" cy="36745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217188" y="1030669"/>
            <a:ext cx="364236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 +0.009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214814" y="173658"/>
            <a:ext cx="2693397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908211" y="196495"/>
            <a:ext cx="375603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/>
              <a:t>~</a:t>
            </a:r>
            <a:r>
              <a:rPr lang="it-IT" sz="2500" dirty="0" err="1"/>
              <a:t>parent</a:t>
            </a:r>
            <a:r>
              <a:rPr lang="it-IT" sz="2500" dirty="0"/>
              <a:t> </a:t>
            </a:r>
            <a:r>
              <a:rPr lang="it-IT" sz="2500" dirty="0" err="1"/>
              <a:t>shoot</a:t>
            </a:r>
            <a:r>
              <a:rPr lang="it-IT" sz="2500" dirty="0"/>
              <a:t> LENGTH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4940595" y="1338446"/>
            <a:ext cx="1899684" cy="153588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8EA6630-92EC-4BEA-9A39-F56ED78D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42" y="145782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1B8850-03C1-4661-9265-05009527A2F9}"/>
              </a:ext>
            </a:extLst>
          </p:cNvPr>
          <p:cNvSpPr/>
          <p:nvPr/>
        </p:nvSpPr>
        <p:spPr>
          <a:xfrm>
            <a:off x="10866208" y="834514"/>
            <a:ext cx="1042065" cy="3500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EA371928-8D33-4411-9D8B-7DFDEE609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29" y="2316883"/>
            <a:ext cx="5792828" cy="43446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84B953-71D0-46B3-986B-944D60DA881A}"/>
              </a:ext>
            </a:extLst>
          </p:cNvPr>
          <p:cNvSpPr/>
          <p:nvPr/>
        </p:nvSpPr>
        <p:spPr>
          <a:xfrm>
            <a:off x="4579088" y="2785730"/>
            <a:ext cx="361507" cy="1772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8099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4995669" y="31721"/>
            <a:ext cx="22006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Winter observation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1176946" y="4449807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1167420" y="4737402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1167419" y="5061251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1206471" y="5385102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1658514" y="5499876"/>
            <a:ext cx="242228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catkin</a:t>
            </a:r>
            <a:endParaRPr lang="it-IT" sz="252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1714325" y="4999524"/>
            <a:ext cx="287361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Blind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1657887" y="4669197"/>
            <a:ext cx="321945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Mixed </a:t>
            </a:r>
            <a:r>
              <a:rPr lang="it-IT" sz="2520" dirty="0" err="1"/>
              <a:t>bud</a:t>
            </a:r>
            <a:endParaRPr lang="it-IT" sz="252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1654481" y="4320696"/>
            <a:ext cx="286189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vegetative </a:t>
            </a:r>
            <a:r>
              <a:rPr lang="it-IT" sz="2520" dirty="0" err="1"/>
              <a:t>bud</a:t>
            </a:r>
            <a:endParaRPr lang="it-IT" sz="2520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727" y="188476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8907396" y="1058301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9476252" y="1284677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</p:cNvCxnSpPr>
          <p:nvPr/>
        </p:nvCxnSpPr>
        <p:spPr>
          <a:xfrm>
            <a:off x="5523003" y="2533650"/>
            <a:ext cx="1194228" cy="31920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8020197" y="2198454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6096000" y="5899131"/>
            <a:ext cx="557854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4D3B24-8628-4198-8020-A8B2F28B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1140164"/>
            <a:ext cx="3614675" cy="344904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A28B62B-A2AE-418B-9F50-ADA3193613BC}"/>
              </a:ext>
            </a:extLst>
          </p:cNvPr>
          <p:cNvGrpSpPr/>
          <p:nvPr/>
        </p:nvGrpSpPr>
        <p:grpSpPr>
          <a:xfrm>
            <a:off x="2059634" y="1265407"/>
            <a:ext cx="3973489" cy="2088587"/>
            <a:chOff x="535632" y="1265405"/>
            <a:chExt cx="3973489" cy="2088587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8EE418D-07EB-4FBD-A13F-5166C5E69977}"/>
                </a:ext>
              </a:extLst>
            </p:cNvPr>
            <p:cNvSpPr/>
            <p:nvPr/>
          </p:nvSpPr>
          <p:spPr>
            <a:xfrm rot="19891968">
              <a:off x="3632511" y="2162174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97BF25B-54DB-4301-B005-89B1069B40DC}"/>
                </a:ext>
              </a:extLst>
            </p:cNvPr>
            <p:cNvSpPr/>
            <p:nvPr/>
          </p:nvSpPr>
          <p:spPr>
            <a:xfrm rot="21433891">
              <a:off x="2161691" y="1378999"/>
              <a:ext cx="876610" cy="5038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2A0E3A8-5FDA-4927-B935-4123B3D6B8A3}"/>
                </a:ext>
              </a:extLst>
            </p:cNvPr>
            <p:cNvSpPr/>
            <p:nvPr/>
          </p:nvSpPr>
          <p:spPr>
            <a:xfrm rot="21433891">
              <a:off x="535632" y="2257538"/>
              <a:ext cx="876610" cy="3913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278FEEC-44B1-4C11-A092-937A4A503A8F}"/>
                </a:ext>
              </a:extLst>
            </p:cNvPr>
            <p:cNvSpPr/>
            <p:nvPr/>
          </p:nvSpPr>
          <p:spPr>
            <a:xfrm rot="21433891">
              <a:off x="1901441" y="2818610"/>
              <a:ext cx="490127" cy="5353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A0F7AA3-7E9A-4076-A7E2-ADD4773A09A2}"/>
                </a:ext>
              </a:extLst>
            </p:cNvPr>
            <p:cNvSpPr/>
            <p:nvPr/>
          </p:nvSpPr>
          <p:spPr>
            <a:xfrm rot="14874593">
              <a:off x="3107205" y="1546547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F8BE4F-815D-49C2-9240-D0C4C5199F54}"/>
              </a:ext>
            </a:extLst>
          </p:cNvPr>
          <p:cNvCxnSpPr/>
          <p:nvPr/>
        </p:nvCxnSpPr>
        <p:spPr>
          <a:xfrm>
            <a:off x="960446" y="4010480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0F89F1C-0A56-41F1-A1C5-F9E51B02C131}"/>
              </a:ext>
            </a:extLst>
          </p:cNvPr>
          <p:cNvCxnSpPr/>
          <p:nvPr/>
        </p:nvCxnSpPr>
        <p:spPr>
          <a:xfrm>
            <a:off x="960446" y="4146977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606250E-68AA-439B-994E-F39B6F6E0C9B}"/>
              </a:ext>
            </a:extLst>
          </p:cNvPr>
          <p:cNvSpPr txBox="1"/>
          <p:nvPr/>
        </p:nvSpPr>
        <p:spPr>
          <a:xfrm>
            <a:off x="1597762" y="3823812"/>
            <a:ext cx="2975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Proleptic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(</a:t>
            </a:r>
            <a:r>
              <a:rPr lang="it-IT" sz="1600" dirty="0" err="1"/>
              <a:t>referred</a:t>
            </a:r>
            <a:r>
              <a:rPr lang="it-IT" sz="1600" dirty="0"/>
              <a:t> to black)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019588-DC9A-452D-B90D-55FD87947AF2}"/>
              </a:ext>
            </a:extLst>
          </p:cNvPr>
          <p:cNvSpPr txBox="1"/>
          <p:nvPr/>
        </p:nvSpPr>
        <p:spPr>
          <a:xfrm>
            <a:off x="1606007" y="4026110"/>
            <a:ext cx="3035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Sylleptic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(</a:t>
            </a:r>
            <a:r>
              <a:rPr lang="it-IT" sz="1600" dirty="0" err="1"/>
              <a:t>referred</a:t>
            </a:r>
            <a:r>
              <a:rPr lang="it-IT" sz="1600" dirty="0"/>
              <a:t> to blue)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71671-EDD2-4CB1-8782-A7CCF9CA6046}"/>
              </a:ext>
            </a:extLst>
          </p:cNvPr>
          <p:cNvSpPr txBox="1"/>
          <p:nvPr/>
        </p:nvSpPr>
        <p:spPr>
          <a:xfrm>
            <a:off x="5060868" y="4468612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819725-98C8-4E1F-901E-F76FA425C91F}"/>
              </a:ext>
            </a:extLst>
          </p:cNvPr>
          <p:cNvSpPr txBox="1"/>
          <p:nvPr/>
        </p:nvSpPr>
        <p:spPr>
          <a:xfrm>
            <a:off x="2695976" y="318085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5AC61-B4FD-4F38-B8F3-3B833DF60D00}"/>
              </a:ext>
            </a:extLst>
          </p:cNvPr>
          <p:cNvSpPr txBox="1"/>
          <p:nvPr/>
        </p:nvSpPr>
        <p:spPr>
          <a:xfrm>
            <a:off x="1802652" y="2620732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</p:spTree>
    <p:extLst>
      <p:ext uri="{BB962C8B-B14F-4D97-AF65-F5344CB8AC3E}">
        <p14:creationId xmlns:p14="http://schemas.microsoft.com/office/powerpoint/2010/main" val="4261789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193548" y="150327"/>
            <a:ext cx="3797205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006342" y="212565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264433" y="5268966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7F4259-B7EC-4770-9B78-89AABEE6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495"/>
            <a:ext cx="9144000" cy="389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29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245876" y="1438204"/>
            <a:ext cx="364236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 Coef +0.02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115577" y="163284"/>
            <a:ext cx="3995679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EA6630-92EC-4BEA-9A39-F56ED78D0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478" y="85956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1B8850-03C1-4661-9265-05009527A2F9}"/>
              </a:ext>
            </a:extLst>
          </p:cNvPr>
          <p:cNvSpPr/>
          <p:nvPr/>
        </p:nvSpPr>
        <p:spPr>
          <a:xfrm>
            <a:off x="10877644" y="774688"/>
            <a:ext cx="1042065" cy="3500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4284455" y="354302"/>
            <a:ext cx="43937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/>
              <a:t>~</a:t>
            </a:r>
            <a:r>
              <a:rPr lang="it-IT" sz="2500" dirty="0" err="1"/>
              <a:t>parent</a:t>
            </a:r>
            <a:r>
              <a:rPr lang="it-IT" sz="2500" dirty="0"/>
              <a:t> </a:t>
            </a:r>
            <a:r>
              <a:rPr lang="it-IT" sz="2500" dirty="0" err="1"/>
              <a:t>shoot</a:t>
            </a:r>
            <a:r>
              <a:rPr lang="it-IT" sz="2500" dirty="0"/>
              <a:t> LENGTH (</a:t>
            </a:r>
            <a:r>
              <a:rPr lang="it-IT" sz="2500" dirty="0" err="1"/>
              <a:t>node</a:t>
            </a:r>
            <a:r>
              <a:rPr lang="it-IT" sz="25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6F7A4C-B5C8-45C2-A2E6-3E159F020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7" y="993784"/>
            <a:ext cx="5760000" cy="348682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</p:cNvCxnSpPr>
          <p:nvPr/>
        </p:nvCxnSpPr>
        <p:spPr>
          <a:xfrm flipH="1">
            <a:off x="4862722" y="1745981"/>
            <a:ext cx="2329386" cy="99121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4FC3FF38-3276-4BCB-ADE2-38C9874DB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908" y="2438251"/>
            <a:ext cx="5590144" cy="419260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C9CAFF2-5034-42F1-BAC5-22F2F0B03618}"/>
              </a:ext>
            </a:extLst>
          </p:cNvPr>
          <p:cNvSpPr/>
          <p:nvPr/>
        </p:nvSpPr>
        <p:spPr>
          <a:xfrm>
            <a:off x="4501215" y="2737195"/>
            <a:ext cx="361507" cy="1772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042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117076" y="350014"/>
            <a:ext cx="3435016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3798865" y="415594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216722" y="5096838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1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B8B61B-6ACD-422E-A85C-ADB5CEE41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488"/>
            <a:ext cx="9144000" cy="347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36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FD52255-6D3B-4DBB-9A3C-369E6A70A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3" y="860520"/>
            <a:ext cx="5760000" cy="4003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172631" y="1049020"/>
            <a:ext cx="364236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 Coef -0.07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46738" y="156097"/>
            <a:ext cx="3505355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EA6630-92EC-4BEA-9A39-F56ED78D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2588" y="136582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1B8850-03C1-4661-9265-05009527A2F9}"/>
              </a:ext>
            </a:extLst>
          </p:cNvPr>
          <p:cNvSpPr/>
          <p:nvPr/>
        </p:nvSpPr>
        <p:spPr>
          <a:xfrm>
            <a:off x="10863754" y="825314"/>
            <a:ext cx="1042065" cy="35004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3600090" y="233741"/>
            <a:ext cx="43937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/>
              <a:t>~</a:t>
            </a:r>
            <a:r>
              <a:rPr lang="it-IT" sz="2500" dirty="0" err="1"/>
              <a:t>distance</a:t>
            </a:r>
            <a:r>
              <a:rPr lang="it-IT" sz="2500" dirty="0"/>
              <a:t> to </a:t>
            </a:r>
            <a:r>
              <a:rPr lang="it-IT" sz="2500" dirty="0" err="1"/>
              <a:t>median</a:t>
            </a:r>
            <a:r>
              <a:rPr lang="it-IT" sz="2500" dirty="0"/>
              <a:t> </a:t>
            </a:r>
            <a:r>
              <a:rPr lang="it-IT" sz="2500" dirty="0" err="1"/>
              <a:t>node</a:t>
            </a:r>
            <a:endParaRPr lang="it-IT" sz="25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4800600" y="1356797"/>
            <a:ext cx="3059723" cy="155931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6D2FCD39-AC26-4CEE-9F19-2993EF047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991" y="2564595"/>
            <a:ext cx="5233584" cy="39251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73D86D-034A-46C6-8314-F2A8F4B80479}"/>
              </a:ext>
            </a:extLst>
          </p:cNvPr>
          <p:cNvSpPr/>
          <p:nvPr/>
        </p:nvSpPr>
        <p:spPr>
          <a:xfrm>
            <a:off x="4443046" y="2807677"/>
            <a:ext cx="357554" cy="2168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6510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117076" y="227318"/>
            <a:ext cx="4021170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006342" y="212565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704541" y="485590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649DF-6B7B-4AEC-8A57-8D1AF647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094"/>
            <a:ext cx="9144000" cy="337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64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599610-BF27-4C7E-ABA3-AA07DE22F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3" y="834136"/>
            <a:ext cx="5760000" cy="40190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066992" y="197150"/>
            <a:ext cx="3642360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Conc</a:t>
            </a:r>
            <a:r>
              <a:rPr lang="it-IT" sz="1400" dirty="0"/>
              <a:t>: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 +0.01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Coef=-0.05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77623" y="117085"/>
            <a:ext cx="2730621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793768" y="196058"/>
            <a:ext cx="266420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length</a:t>
            </a:r>
            <a:r>
              <a:rPr lang="it-IT" sz="2520" dirty="0"/>
              <a:t>(cm)+</a:t>
            </a:r>
            <a:r>
              <a:rPr lang="it-IT" sz="2520" dirty="0" err="1"/>
              <a:t>rank</a:t>
            </a:r>
            <a:endParaRPr lang="it-IT" sz="252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970584" y="935814"/>
            <a:ext cx="2917588" cy="18542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EC4DF02-A262-4957-A297-DFBDCCF54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5335" y="117085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2AB86EE-0BC8-4085-9A46-9AA8973D6D11}"/>
              </a:ext>
            </a:extLst>
          </p:cNvPr>
          <p:cNvSpPr/>
          <p:nvPr/>
        </p:nvSpPr>
        <p:spPr>
          <a:xfrm>
            <a:off x="10889247" y="1092820"/>
            <a:ext cx="1010318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5BC89308-71E5-4EEE-AD0B-E59A7796F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539" y="1999510"/>
            <a:ext cx="4283048" cy="3212286"/>
          </a:xfrm>
          <a:prstGeom prst="rect">
            <a:avLst/>
          </a:prstGeom>
        </p:spPr>
      </p:pic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A0A14E58-5703-4EE2-B5FF-E95A8B077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708" y="3756271"/>
            <a:ext cx="3995385" cy="29965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7D4465-B58A-4911-B38B-FC6BA4BB035F}"/>
              </a:ext>
            </a:extLst>
          </p:cNvPr>
          <p:cNvSpPr/>
          <p:nvPr/>
        </p:nvSpPr>
        <p:spPr>
          <a:xfrm>
            <a:off x="4548553" y="2607854"/>
            <a:ext cx="422031" cy="39325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3458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0" y="173015"/>
            <a:ext cx="2512115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290725" y="31180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82107" y="444477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4D2F2C-E833-4E43-8948-C6FEBA650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33182"/>
            <a:ext cx="9144000" cy="357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68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7433716" y="2905780"/>
            <a:ext cx="364236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(*). Coef -0.06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139370" y="202323"/>
            <a:ext cx="3206416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3345786" y="224191"/>
            <a:ext cx="376398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distance+RANK</a:t>
            </a:r>
            <a:endParaRPr lang="it-IT" sz="252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C4DF02-A262-4957-A297-DFBDCCF54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865" y="151669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2AB86EE-0BC8-4085-9A46-9AA8973D6D11}"/>
              </a:ext>
            </a:extLst>
          </p:cNvPr>
          <p:cNvSpPr/>
          <p:nvPr/>
        </p:nvSpPr>
        <p:spPr>
          <a:xfrm>
            <a:off x="9310777" y="1127404"/>
            <a:ext cx="1010318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05565-E8F2-4411-BE71-6A35265B8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1" y="909605"/>
            <a:ext cx="5760000" cy="458496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641149" y="3167390"/>
            <a:ext cx="1792567" cy="1247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585A0C4-A8D2-4D66-8F42-8E5ED9322E19}"/>
              </a:ext>
            </a:extLst>
          </p:cNvPr>
          <p:cNvSpPr/>
          <p:nvPr/>
        </p:nvSpPr>
        <p:spPr>
          <a:xfrm>
            <a:off x="5216768" y="3202085"/>
            <a:ext cx="398585" cy="22691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2425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pic>
        <p:nvPicPr>
          <p:cNvPr id="43" name="Picture 42" descr="Chart, bar chart, histogram&#10;&#10;Description automatically generated">
            <a:extLst>
              <a:ext uri="{FF2B5EF4-FFF2-40B4-BE49-F238E27FC236}">
                <a16:creationId xmlns:a16="http://schemas.microsoft.com/office/drawing/2014/main" id="{DDA88E22-1A3A-4640-BF50-E10428E2D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7" y="76216"/>
            <a:ext cx="1780177" cy="13351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38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4E2372EA-ED1F-4E8E-835C-72818E82F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243" y="150362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 descr="Chart, bar chart, histogram&#10;&#10;Description automatically generated">
            <a:extLst>
              <a:ext uri="{FF2B5EF4-FFF2-40B4-BE49-F238E27FC236}">
                <a16:creationId xmlns:a16="http://schemas.microsoft.com/office/drawing/2014/main" id="{C61BECE8-6E42-4653-8D26-B50ED0311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000" y="230453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C617A512-8C7A-4E8D-A623-C0D6B71E74FE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68F432-D49A-417E-8EB5-3A761B8224F2}"/>
              </a:ext>
            </a:extLst>
          </p:cNvPr>
          <p:cNvSpPr txBox="1"/>
          <p:nvPr/>
        </p:nvSpPr>
        <p:spPr>
          <a:xfrm>
            <a:off x="10381647" y="2052750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(cm)+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55" name="Flowchart: Collate 54">
            <a:extLst>
              <a:ext uri="{FF2B5EF4-FFF2-40B4-BE49-F238E27FC236}">
                <a16:creationId xmlns:a16="http://schemas.microsoft.com/office/drawing/2014/main" id="{D5ECF9CC-F2F8-4ED8-A909-A6D013132203}"/>
              </a:ext>
            </a:extLst>
          </p:cNvPr>
          <p:cNvSpPr/>
          <p:nvPr/>
        </p:nvSpPr>
        <p:spPr>
          <a:xfrm rot="7855529">
            <a:off x="7786421" y="3411229"/>
            <a:ext cx="110659" cy="168755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666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CB4E16-7CC5-450F-85E6-32ADD6BA0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33" y="788268"/>
            <a:ext cx="5760000" cy="35593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7227276" y="559212"/>
            <a:ext cx="2209749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4" y="187528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length</a:t>
            </a:r>
            <a:r>
              <a:rPr lang="it-IT" sz="2520" dirty="0"/>
              <a:t>(cm)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550877" y="866989"/>
            <a:ext cx="2781274" cy="184690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12" y="11063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695233" y="1092034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BE06758-65AA-4FD0-89F0-7443D88D4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169" y="2314146"/>
            <a:ext cx="5359376" cy="40195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911969" y="2662371"/>
            <a:ext cx="638908" cy="1804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179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5274206" y="31721"/>
            <a:ext cx="16435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Spring growth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</p:cNvCxnSpPr>
          <p:nvPr/>
        </p:nvCxnSpPr>
        <p:spPr>
          <a:xfrm flipH="1">
            <a:off x="6124728" y="3281110"/>
            <a:ext cx="352272" cy="283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5267326" y="6147376"/>
            <a:ext cx="496105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47DE122-573D-4DFC-A419-F3AC4C9A11BE}"/>
              </a:ext>
            </a:extLst>
          </p:cNvPr>
          <p:cNvSpPr/>
          <p:nvPr/>
        </p:nvSpPr>
        <p:spPr>
          <a:xfrm>
            <a:off x="3138489" y="2409827"/>
            <a:ext cx="200025" cy="123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1365E2-CB6A-4B53-83BA-46725E498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75" y="4807989"/>
            <a:ext cx="457240" cy="5730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69D5739-1294-469C-A3E3-907101637B04}"/>
              </a:ext>
            </a:extLst>
          </p:cNvPr>
          <p:cNvSpPr txBox="1"/>
          <p:nvPr/>
        </p:nvSpPr>
        <p:spPr>
          <a:xfrm>
            <a:off x="1628288" y="4962068"/>
            <a:ext cx="128111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leaves</a:t>
            </a:r>
            <a:endParaRPr lang="it-IT" sz="252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14B733-B371-40D2-89B3-E8F69AFB3B33}"/>
              </a:ext>
            </a:extLst>
          </p:cNvPr>
          <p:cNvSpPr/>
          <p:nvPr/>
        </p:nvSpPr>
        <p:spPr>
          <a:xfrm>
            <a:off x="6353174" y="2828925"/>
            <a:ext cx="257176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5" name="Picture 14" descr="A picture containing person, plant, hand, tree&#10;&#10;Description automatically generated">
            <a:extLst>
              <a:ext uri="{FF2B5EF4-FFF2-40B4-BE49-F238E27FC236}">
                <a16:creationId xmlns:a16="http://schemas.microsoft.com/office/drawing/2014/main" id="{EFD299B6-187C-4CAF-8BA8-C3439646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465" y="1152985"/>
            <a:ext cx="2856812" cy="380908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31189312-6717-420B-980B-749E70B21744}"/>
              </a:ext>
            </a:extLst>
          </p:cNvPr>
          <p:cNvSpPr/>
          <p:nvPr/>
        </p:nvSpPr>
        <p:spPr>
          <a:xfrm>
            <a:off x="8429627" y="1381126"/>
            <a:ext cx="828675" cy="3511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FB0937-F1B4-4CAE-B8DB-272929DF39F5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7747856" y="4103134"/>
            <a:ext cx="777022" cy="2044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6BA4F0-50ED-42C1-B1D6-A75E74FDB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643" y="1838006"/>
            <a:ext cx="1592856" cy="139129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FD6E5D8-94EE-4BAD-A613-1A37C58B5853}"/>
              </a:ext>
            </a:extLst>
          </p:cNvPr>
          <p:cNvGrpSpPr/>
          <p:nvPr/>
        </p:nvGrpSpPr>
        <p:grpSpPr>
          <a:xfrm>
            <a:off x="2938401" y="1308573"/>
            <a:ext cx="3898649" cy="2680540"/>
            <a:chOff x="1644801" y="223235"/>
            <a:chExt cx="7435295" cy="627393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FB59CD-649A-419C-A90E-888A10B6B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0612" y="2492126"/>
              <a:ext cx="189779" cy="23479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97C14B7-CAEF-407E-A7C6-19E2DC93C6C1}"/>
                </a:ext>
              </a:extLst>
            </p:cNvPr>
            <p:cNvGrpSpPr/>
            <p:nvPr/>
          </p:nvGrpSpPr>
          <p:grpSpPr>
            <a:xfrm>
              <a:off x="1644801" y="373621"/>
              <a:ext cx="6946606" cy="6123545"/>
              <a:chOff x="1644801" y="373621"/>
              <a:chExt cx="6946606" cy="6123545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1FD0676A-D7D3-4F16-8FC3-2828AD7AD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288" t="41546" r="63011" b="21831"/>
              <a:stretch/>
            </p:blipFill>
            <p:spPr>
              <a:xfrm>
                <a:off x="1644801" y="373621"/>
                <a:ext cx="6946606" cy="6123545"/>
              </a:xfrm>
              <a:prstGeom prst="rect">
                <a:avLst/>
              </a:prstGeom>
            </p:spPr>
          </p:pic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88BCDB2-B10B-4B82-A0BF-1DBB132A57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62554" y="2348264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3778E33-D0DA-42A7-B960-15409C619B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09737" y="4081362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60EC1AD6-1544-4AA4-AECB-97260F3A9E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5931" y="1020353"/>
                <a:ext cx="356969" cy="3785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5748D56-1CC8-4D0E-AEB6-A9B182FFE877}"/>
                </a:ext>
              </a:extLst>
            </p:cNvPr>
            <p:cNvCxnSpPr/>
            <p:nvPr/>
          </p:nvCxnSpPr>
          <p:spPr>
            <a:xfrm flipV="1">
              <a:off x="8020050" y="4081362"/>
              <a:ext cx="844550" cy="433488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8609BD-987D-4863-B4A5-2B78935D945A}"/>
                </a:ext>
              </a:extLst>
            </p:cNvPr>
            <p:cNvCxnSpPr>
              <a:cxnSpLocks/>
            </p:cNvCxnSpPr>
            <p:nvPr/>
          </p:nvCxnSpPr>
          <p:spPr>
            <a:xfrm>
              <a:off x="7192486" y="3359150"/>
              <a:ext cx="759137" cy="40611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4B30A3-7D8E-435D-92A2-65FA0D05F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3750" y="3965056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B4530F-C102-47E8-AD49-8D5437D8A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8300" y="2231958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A2CB697-1CCE-4ABA-A75C-B7FF3B4F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650" y="1447800"/>
              <a:ext cx="660400" cy="38595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8F281F7-A029-4682-969F-338756653A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5425" y="1962150"/>
              <a:ext cx="234950" cy="62090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A767AE5-8242-4C06-8388-225FC9918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3175" y="373621"/>
              <a:ext cx="492125" cy="33627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8D8CAB-3B0C-4DC8-8B33-1D4C1E754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2554" y="1020353"/>
              <a:ext cx="744246" cy="357597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9A17945-946E-46EE-AE3E-A4E92E53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452383" y="1113727"/>
              <a:ext cx="0" cy="334073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3E88EAB-5554-4289-8241-23F13F188B98}"/>
                </a:ext>
              </a:extLst>
            </p:cNvPr>
            <p:cNvCxnSpPr>
              <a:cxnSpLocks/>
            </p:cNvCxnSpPr>
            <p:nvPr/>
          </p:nvCxnSpPr>
          <p:spPr>
            <a:xfrm>
              <a:off x="4476750" y="1833755"/>
              <a:ext cx="356370" cy="68154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2C69515-5AC8-424A-AF65-A671152FAF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29328" y="2515300"/>
              <a:ext cx="655322" cy="54021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EAFEE8D-579F-4022-9C33-E5289A0A8766}"/>
                </a:ext>
              </a:extLst>
            </p:cNvPr>
            <p:cNvCxnSpPr>
              <a:cxnSpLocks/>
            </p:cNvCxnSpPr>
            <p:nvPr/>
          </p:nvCxnSpPr>
          <p:spPr>
            <a:xfrm>
              <a:off x="5393216" y="3765269"/>
              <a:ext cx="584444" cy="673240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6604AD2-F423-4802-9229-4935A23DE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7866" y="3906938"/>
              <a:ext cx="0" cy="291819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77D1A52-9F69-4560-A6F1-EF51FD68E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5931" y="4603469"/>
              <a:ext cx="643306" cy="60353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9C934C-3C70-4F64-893F-A905498052E7}"/>
                </a:ext>
              </a:extLst>
            </p:cNvPr>
            <p:cNvSpPr/>
            <p:nvPr/>
          </p:nvSpPr>
          <p:spPr>
            <a:xfrm rot="19797953">
              <a:off x="8718146" y="4113737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E707060-A9F0-4DB3-B3BE-332E842610D3}"/>
                </a:ext>
              </a:extLst>
            </p:cNvPr>
            <p:cNvSpPr/>
            <p:nvPr/>
          </p:nvSpPr>
          <p:spPr>
            <a:xfrm rot="19797953">
              <a:off x="8426067" y="4003982"/>
              <a:ext cx="220707" cy="149585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856057-CFA8-40D2-A24C-DC73AA6099F4}"/>
                </a:ext>
              </a:extLst>
            </p:cNvPr>
            <p:cNvSpPr/>
            <p:nvPr/>
          </p:nvSpPr>
          <p:spPr>
            <a:xfrm rot="19797953">
              <a:off x="6453248" y="471126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10C95E9-C844-44C2-8D2A-C73F8D26BE33}"/>
                </a:ext>
              </a:extLst>
            </p:cNvPr>
            <p:cNvSpPr/>
            <p:nvPr/>
          </p:nvSpPr>
          <p:spPr>
            <a:xfrm rot="18124833">
              <a:off x="5774955" y="448857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164FEE2-BE3B-4FE0-801A-B34DAF5D8D32}"/>
                </a:ext>
              </a:extLst>
            </p:cNvPr>
            <p:cNvSpPr/>
            <p:nvPr/>
          </p:nvSpPr>
          <p:spPr>
            <a:xfrm rot="18124833">
              <a:off x="4038661" y="25949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2FF0576-5BC5-470B-94D1-6295F3AF0991}"/>
                </a:ext>
              </a:extLst>
            </p:cNvPr>
            <p:cNvSpPr/>
            <p:nvPr/>
          </p:nvSpPr>
          <p:spPr>
            <a:xfrm rot="17156136">
              <a:off x="4225109" y="187276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CD0FC2C-630C-42C2-8DC6-B1A3D1AF8DA6}"/>
                </a:ext>
              </a:extLst>
            </p:cNvPr>
            <p:cNvSpPr/>
            <p:nvPr/>
          </p:nvSpPr>
          <p:spPr>
            <a:xfrm rot="17156136">
              <a:off x="6675004" y="16210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A62ABF4-B8A4-4E4A-9EB5-63B2646A0CB0}"/>
                </a:ext>
              </a:extLst>
            </p:cNvPr>
            <p:cNvSpPr/>
            <p:nvPr/>
          </p:nvSpPr>
          <p:spPr>
            <a:xfrm rot="17156136">
              <a:off x="6589257" y="484145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C6417CE-B71C-4949-99EF-5D61C61A887F}"/>
                </a:ext>
              </a:extLst>
            </p:cNvPr>
            <p:cNvSpPr/>
            <p:nvPr/>
          </p:nvSpPr>
          <p:spPr>
            <a:xfrm rot="17156136">
              <a:off x="6929114" y="10244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E8032F4-DA58-4E9F-8382-56982CA64C00}"/>
                </a:ext>
              </a:extLst>
            </p:cNvPr>
            <p:cNvSpPr/>
            <p:nvPr/>
          </p:nvSpPr>
          <p:spPr>
            <a:xfrm>
              <a:off x="7391079" y="2958678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491C29-5B30-488F-BC27-A44631B68EAD}"/>
                </a:ext>
              </a:extLst>
            </p:cNvPr>
            <p:cNvSpPr/>
            <p:nvPr/>
          </p:nvSpPr>
          <p:spPr>
            <a:xfrm rot="14594370">
              <a:off x="8018490" y="2052173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D654A69-3503-418A-83AA-519A4C63579D}"/>
                </a:ext>
              </a:extLst>
            </p:cNvPr>
            <p:cNvSpPr/>
            <p:nvPr/>
          </p:nvSpPr>
          <p:spPr>
            <a:xfrm rot="14594370">
              <a:off x="5814254" y="3870501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FA7E12E-71A4-4ABB-97E5-3D621A890E73}"/>
                </a:ext>
              </a:extLst>
            </p:cNvPr>
            <p:cNvSpPr/>
            <p:nvPr/>
          </p:nvSpPr>
          <p:spPr>
            <a:xfrm rot="14594370">
              <a:off x="5312431" y="38705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D17EAC-FB59-4627-AB39-55E8A82612DE}"/>
                </a:ext>
              </a:extLst>
            </p:cNvPr>
            <p:cNvSpPr/>
            <p:nvPr/>
          </p:nvSpPr>
          <p:spPr>
            <a:xfrm rot="14594370">
              <a:off x="5464831" y="40229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224A8B0-4690-4EA2-9BE4-BB0E3BBFE226}"/>
                </a:ext>
              </a:extLst>
            </p:cNvPr>
            <p:cNvSpPr/>
            <p:nvPr/>
          </p:nvSpPr>
          <p:spPr>
            <a:xfrm rot="17944806">
              <a:off x="2914870" y="1044562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DA7894-1089-48BF-9F1A-60545BA6A902}"/>
                </a:ext>
              </a:extLst>
            </p:cNvPr>
            <p:cNvSpPr/>
            <p:nvPr/>
          </p:nvSpPr>
          <p:spPr>
            <a:xfrm rot="17944806">
              <a:off x="3511912" y="11406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F0B72C3-1613-4298-88FC-7C94D4207F73}"/>
                </a:ext>
              </a:extLst>
            </p:cNvPr>
            <p:cNvSpPr/>
            <p:nvPr/>
          </p:nvSpPr>
          <p:spPr>
            <a:xfrm rot="17944806">
              <a:off x="6111142" y="22081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1A9EEE2-3602-4250-89C7-38DF205C9FCE}"/>
              </a:ext>
            </a:extLst>
          </p:cNvPr>
          <p:cNvCxnSpPr/>
          <p:nvPr/>
        </p:nvCxnSpPr>
        <p:spPr>
          <a:xfrm>
            <a:off x="690005" y="4280793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4CFB376-3A2C-41DB-A0E1-B83A72EF1636}"/>
              </a:ext>
            </a:extLst>
          </p:cNvPr>
          <p:cNvCxnSpPr/>
          <p:nvPr/>
        </p:nvCxnSpPr>
        <p:spPr>
          <a:xfrm>
            <a:off x="690005" y="4417290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9F11398-E818-4265-86AB-9407CBAA9C1C}"/>
              </a:ext>
            </a:extLst>
          </p:cNvPr>
          <p:cNvSpPr txBox="1"/>
          <p:nvPr/>
        </p:nvSpPr>
        <p:spPr>
          <a:xfrm>
            <a:off x="1186978" y="4013471"/>
            <a:ext cx="351044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New </a:t>
            </a:r>
            <a:r>
              <a:rPr lang="it-IT" sz="2520" dirty="0" err="1"/>
              <a:t>proleptic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FEF61F-8764-4C38-A535-5895A2AE87C0}"/>
              </a:ext>
            </a:extLst>
          </p:cNvPr>
          <p:cNvSpPr txBox="1"/>
          <p:nvPr/>
        </p:nvSpPr>
        <p:spPr>
          <a:xfrm>
            <a:off x="1238882" y="4290424"/>
            <a:ext cx="386142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New </a:t>
            </a:r>
            <a:r>
              <a:rPr lang="it-IT" sz="2520" dirty="0" err="1"/>
              <a:t>sylleptic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86EE7D-B5F8-473C-8059-BAF6F6BF6545}"/>
              </a:ext>
            </a:extLst>
          </p:cNvPr>
          <p:cNvSpPr txBox="1"/>
          <p:nvPr/>
        </p:nvSpPr>
        <p:spPr>
          <a:xfrm>
            <a:off x="6243048" y="3991720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B76046-73A1-4341-8A5B-4257140E27E9}"/>
              </a:ext>
            </a:extLst>
          </p:cNvPr>
          <p:cNvSpPr txBox="1"/>
          <p:nvPr/>
        </p:nvSpPr>
        <p:spPr>
          <a:xfrm>
            <a:off x="3524121" y="290338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6B5F88-2D18-4E23-B078-90DD3C71E45F}"/>
              </a:ext>
            </a:extLst>
          </p:cNvPr>
          <p:cNvSpPr txBox="1"/>
          <p:nvPr/>
        </p:nvSpPr>
        <p:spPr>
          <a:xfrm>
            <a:off x="4282188" y="2530588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6B995E-267B-4ABC-9669-F13D18F7FC81}"/>
              </a:ext>
            </a:extLst>
          </p:cNvPr>
          <p:cNvSpPr txBox="1"/>
          <p:nvPr/>
        </p:nvSpPr>
        <p:spPr>
          <a:xfrm>
            <a:off x="6361987" y="2523613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D046C5-BFC0-4F72-BBE3-AFFDF7469268}"/>
              </a:ext>
            </a:extLst>
          </p:cNvPr>
          <p:cNvSpPr txBox="1"/>
          <p:nvPr/>
        </p:nvSpPr>
        <p:spPr>
          <a:xfrm>
            <a:off x="4212883" y="3970090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A3D93B9-6FF2-4CB9-8476-9F2B83085DF1}"/>
              </a:ext>
            </a:extLst>
          </p:cNvPr>
          <p:cNvSpPr txBox="1"/>
          <p:nvPr/>
        </p:nvSpPr>
        <p:spPr>
          <a:xfrm>
            <a:off x="4221076" y="4397260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</p:spTree>
    <p:extLst>
      <p:ext uri="{BB962C8B-B14F-4D97-AF65-F5344CB8AC3E}">
        <p14:creationId xmlns:p14="http://schemas.microsoft.com/office/powerpoint/2010/main" val="3323287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371491" y="893534"/>
            <a:ext cx="3266167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(**). Coef=+0.06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785389" y="200503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length</a:t>
            </a:r>
            <a:r>
              <a:rPr lang="it-IT" sz="2520" dirty="0"/>
              <a:t>(</a:t>
            </a:r>
            <a:r>
              <a:rPr lang="it-IT" sz="2520" dirty="0" err="1"/>
              <a:t>nodes</a:t>
            </a:r>
            <a:r>
              <a:rPr lang="it-IT" sz="2520" dirty="0"/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246030" y="177783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903" y="177783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824424" y="1159179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452478-9FE5-4AEB-9F41-D83EC67E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55" y="740697"/>
            <a:ext cx="5760000" cy="3727850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024CE2A6-6865-463F-BFE1-DE9408A89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47" y="2371851"/>
            <a:ext cx="5375711" cy="403178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097699" y="1201311"/>
            <a:ext cx="2906876" cy="143385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AE1F71D-685E-44B2-94F7-5FAD9DFFFB23}"/>
              </a:ext>
            </a:extLst>
          </p:cNvPr>
          <p:cNvSpPr/>
          <p:nvPr/>
        </p:nvSpPr>
        <p:spPr>
          <a:xfrm>
            <a:off x="4783015" y="2549769"/>
            <a:ext cx="351693" cy="2110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7449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93630" y="202323"/>
            <a:ext cx="2512115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290725" y="31180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82107" y="444477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4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67DC10-39D6-48CA-8F82-817D59DC9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27582"/>
            <a:ext cx="9144000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43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FF7CB5-32E3-4EE8-8C4A-D9C8A6744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07" y="850996"/>
            <a:ext cx="5760000" cy="27690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7045569" y="940926"/>
            <a:ext cx="2155913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sgnificant</a:t>
            </a:r>
            <a:endParaRPr lang="it-IT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39779" y="151669"/>
            <a:ext cx="420579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r>
              <a:rPr lang="it-IT" sz="2520" dirty="0"/>
              <a:t> from </a:t>
            </a:r>
            <a:r>
              <a:rPr lang="it-IT" sz="2520" dirty="0" err="1"/>
              <a:t>median</a:t>
            </a:r>
            <a:r>
              <a:rPr lang="it-IT" sz="2520" dirty="0"/>
              <a:t>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58107" y="186251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149969" y="1248703"/>
            <a:ext cx="3973557" cy="106074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6C11B-1AE5-47DB-912A-156D5451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665" y="151669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37C105-5395-4682-8FC7-960A2E5ADE6A}"/>
              </a:ext>
            </a:extLst>
          </p:cNvPr>
          <p:cNvSpPr/>
          <p:nvPr/>
        </p:nvSpPr>
        <p:spPr>
          <a:xfrm>
            <a:off x="10824186" y="1133065"/>
            <a:ext cx="946076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7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8F79178A-8DBB-445B-90F7-0F868A8A1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950" y="2230099"/>
            <a:ext cx="5944312" cy="44582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18F8AE-0170-4EDC-ACE5-7F127BFD3663}"/>
              </a:ext>
            </a:extLst>
          </p:cNvPr>
          <p:cNvSpPr/>
          <p:nvPr/>
        </p:nvSpPr>
        <p:spPr>
          <a:xfrm>
            <a:off x="3657600" y="2235499"/>
            <a:ext cx="492369" cy="2204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79574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039143" y="1021309"/>
            <a:ext cx="364236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rank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(*). Coef=+0.04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758532" y="262695"/>
            <a:ext cx="293193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length</a:t>
            </a:r>
            <a:r>
              <a:rPr lang="it-IT" sz="2520" dirty="0"/>
              <a:t>(</a:t>
            </a:r>
            <a:r>
              <a:rPr lang="it-IT" sz="2520" dirty="0" err="1"/>
              <a:t>nodes</a:t>
            </a:r>
            <a:r>
              <a:rPr lang="it-IT" sz="2520" dirty="0"/>
              <a:t>)+</a:t>
            </a:r>
            <a:r>
              <a:rPr lang="it-IT" sz="2520" dirty="0" err="1"/>
              <a:t>rank</a:t>
            </a:r>
            <a:endParaRPr lang="it-IT" sz="252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05958" y="262695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3800F8-393B-46A0-B3C4-C63084E96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958" y="195680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CEEBDF-486D-4B17-AC11-65176CFBC070}"/>
              </a:ext>
            </a:extLst>
          </p:cNvPr>
          <p:cNvSpPr/>
          <p:nvPr/>
        </p:nvSpPr>
        <p:spPr>
          <a:xfrm>
            <a:off x="11032479" y="1178124"/>
            <a:ext cx="981562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DD0076-AE6F-4259-ADC4-87E961EA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06" y="1021309"/>
            <a:ext cx="5760000" cy="398179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096986" y="1544529"/>
            <a:ext cx="2763337" cy="138624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3205125-E088-47D8-A5BC-038452B6F80A}"/>
              </a:ext>
            </a:extLst>
          </p:cNvPr>
          <p:cNvSpPr/>
          <p:nvPr/>
        </p:nvSpPr>
        <p:spPr>
          <a:xfrm>
            <a:off x="4865077" y="2813538"/>
            <a:ext cx="222738" cy="43375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8671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pic>
        <p:nvPicPr>
          <p:cNvPr id="43" name="Picture 42" descr="Chart, bar chart, histogram&#10;&#10;Description automatically generated">
            <a:extLst>
              <a:ext uri="{FF2B5EF4-FFF2-40B4-BE49-F238E27FC236}">
                <a16:creationId xmlns:a16="http://schemas.microsoft.com/office/drawing/2014/main" id="{DDA88E22-1A3A-4640-BF50-E10428E2D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7" y="76216"/>
            <a:ext cx="1780177" cy="13351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38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4E2372EA-ED1F-4E8E-835C-72818E82F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243" y="150362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 descr="Chart, bar chart, histogram&#10;&#10;Description automatically generated">
            <a:extLst>
              <a:ext uri="{FF2B5EF4-FFF2-40B4-BE49-F238E27FC236}">
                <a16:creationId xmlns:a16="http://schemas.microsoft.com/office/drawing/2014/main" id="{C61BECE8-6E42-4653-8D26-B50ED0311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000" y="230453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C617A512-8C7A-4E8D-A623-C0D6B71E74FE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68F432-D49A-417E-8EB5-3A761B8224F2}"/>
              </a:ext>
            </a:extLst>
          </p:cNvPr>
          <p:cNvSpPr txBox="1"/>
          <p:nvPr/>
        </p:nvSpPr>
        <p:spPr>
          <a:xfrm>
            <a:off x="10381647" y="2052750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(cm)+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7" name="Picture 46" descr="Chart, bar chart&#10;&#10;Description automatically generated">
            <a:extLst>
              <a:ext uri="{FF2B5EF4-FFF2-40B4-BE49-F238E27FC236}">
                <a16:creationId xmlns:a16="http://schemas.microsoft.com/office/drawing/2014/main" id="{1CA49183-5841-4445-A700-1BA1B5921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27" y="375115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Flowchart: Collate 47">
            <a:extLst>
              <a:ext uri="{FF2B5EF4-FFF2-40B4-BE49-F238E27FC236}">
                <a16:creationId xmlns:a16="http://schemas.microsoft.com/office/drawing/2014/main" id="{D2524732-E27B-4764-A168-841E7BBD5681}"/>
              </a:ext>
            </a:extLst>
          </p:cNvPr>
          <p:cNvSpPr/>
          <p:nvPr/>
        </p:nvSpPr>
        <p:spPr>
          <a:xfrm rot="7056620">
            <a:off x="10234309" y="3998405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BFF275-5577-43A0-82BA-C4C412078162}"/>
              </a:ext>
            </a:extLst>
          </p:cNvPr>
          <p:cNvSpPr txBox="1"/>
          <p:nvPr/>
        </p:nvSpPr>
        <p:spPr>
          <a:xfrm>
            <a:off x="10276127" y="3718339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</a:t>
            </a:r>
          </a:p>
        </p:txBody>
      </p:sp>
      <p:sp>
        <p:nvSpPr>
          <p:cNvPr id="55" name="Flowchart: Collate 54">
            <a:extLst>
              <a:ext uri="{FF2B5EF4-FFF2-40B4-BE49-F238E27FC236}">
                <a16:creationId xmlns:a16="http://schemas.microsoft.com/office/drawing/2014/main" id="{D5ECF9CC-F2F8-4ED8-A909-A6D013132203}"/>
              </a:ext>
            </a:extLst>
          </p:cNvPr>
          <p:cNvSpPr/>
          <p:nvPr/>
        </p:nvSpPr>
        <p:spPr>
          <a:xfrm rot="7855529">
            <a:off x="7786421" y="3411229"/>
            <a:ext cx="110659" cy="168755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3770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7050348" y="1417494"/>
            <a:ext cx="2170806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IS NOT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118010" y="-13113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384598" y="247509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parent</a:t>
            </a:r>
            <a:r>
              <a:rPr lang="it-IT" sz="2520" dirty="0"/>
              <a:t> LENGTH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2E573-C453-4823-AD89-0C4DDA274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795" y="11650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A137D6-C47B-4F60-9626-A25970C9E47E}"/>
              </a:ext>
            </a:extLst>
          </p:cNvPr>
          <p:cNvSpPr/>
          <p:nvPr/>
        </p:nvSpPr>
        <p:spPr>
          <a:xfrm>
            <a:off x="10886318" y="134176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51D7C-EBED-4ABB-AE86-CCA384976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63" y="1341765"/>
            <a:ext cx="5760000" cy="3583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106838" y="1725271"/>
            <a:ext cx="3028913" cy="154755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254B634B-9A90-4752-98D9-AA2B1AC8D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638011"/>
            <a:ext cx="5205695" cy="39042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AD31FB-C077-4586-91EB-AA4EF3E66772}"/>
              </a:ext>
            </a:extLst>
          </p:cNvPr>
          <p:cNvSpPr/>
          <p:nvPr/>
        </p:nvSpPr>
        <p:spPr>
          <a:xfrm>
            <a:off x="4806462" y="3272830"/>
            <a:ext cx="300376" cy="23237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1213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47275" y="875427"/>
            <a:ext cx="72944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parentr</a:t>
            </a:r>
            <a:r>
              <a:rPr lang="it-IT" sz="1500" dirty="0"/>
              <a:t> </a:t>
            </a:r>
            <a:r>
              <a:rPr lang="it-IT" sz="1500" dirty="0" err="1"/>
              <a:t>ank</a:t>
            </a:r>
            <a:r>
              <a:rPr lang="it-IT" sz="1500" dirty="0"/>
              <a:t> in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7441723" y="1255185"/>
            <a:ext cx="197687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RANK IS NOT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248522" y="-9118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676692" y="307422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~parental RANK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B45593-4285-4C45-9E37-C5424628754F}"/>
              </a:ext>
            </a:extLst>
          </p:cNvPr>
          <p:cNvSpPr/>
          <p:nvPr/>
        </p:nvSpPr>
        <p:spPr>
          <a:xfrm>
            <a:off x="191863" y="151669"/>
            <a:ext cx="1983022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D24C14-7448-41C7-BF10-36AB26C7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757" y="151669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9D13C86-E548-44FA-84D8-D569F7697B52}"/>
              </a:ext>
            </a:extLst>
          </p:cNvPr>
          <p:cNvSpPr/>
          <p:nvPr/>
        </p:nvSpPr>
        <p:spPr>
          <a:xfrm>
            <a:off x="10947280" y="1376934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8B19C9-AA2F-456B-8FB0-F84759E10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44" y="1249000"/>
            <a:ext cx="5760000" cy="34814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070231" y="1562962"/>
            <a:ext cx="3359927" cy="151727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B90A238D-F74B-49B5-9CB8-334A75958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783" y="2464888"/>
            <a:ext cx="5545473" cy="41591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56F672-8500-4EB2-B797-47A9462BA2D3}"/>
              </a:ext>
            </a:extLst>
          </p:cNvPr>
          <p:cNvSpPr/>
          <p:nvPr/>
        </p:nvSpPr>
        <p:spPr>
          <a:xfrm>
            <a:off x="4847492" y="3080238"/>
            <a:ext cx="222739" cy="18170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86969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66935" y="841378"/>
            <a:ext cx="86836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distance</a:t>
            </a:r>
            <a:r>
              <a:rPr lang="it-IT" sz="1500" dirty="0"/>
              <a:t> </a:t>
            </a:r>
            <a:r>
              <a:rPr lang="it-IT" sz="1500" dirty="0" err="1"/>
              <a:t>between</a:t>
            </a:r>
            <a:r>
              <a:rPr lang="it-IT" sz="1500" dirty="0"/>
              <a:t>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ranks</a:t>
            </a:r>
            <a:r>
              <a:rPr lang="it-IT" sz="1500" dirty="0"/>
              <a:t> in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362443" y="1312891"/>
            <a:ext cx="246140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distance</a:t>
            </a:r>
            <a:r>
              <a:rPr lang="it-IT" sz="1400" dirty="0"/>
              <a:t> IS NOT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1926295" y="-54609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173496" y="132228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endParaRPr lang="it-IT" sz="252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B45593-4285-4C45-9E37-C5424628754F}"/>
              </a:ext>
            </a:extLst>
          </p:cNvPr>
          <p:cNvSpPr/>
          <p:nvPr/>
        </p:nvSpPr>
        <p:spPr>
          <a:xfrm>
            <a:off x="191864" y="121083"/>
            <a:ext cx="168113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D24C14-7448-41C7-BF10-36AB26C7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9481" y="184571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9D13C86-E548-44FA-84D8-D569F7697B52}"/>
              </a:ext>
            </a:extLst>
          </p:cNvPr>
          <p:cNvSpPr/>
          <p:nvPr/>
        </p:nvSpPr>
        <p:spPr>
          <a:xfrm>
            <a:off x="10959004" y="1409836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A2844C-29AC-4137-9B44-27B8480FF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64" y="1233074"/>
            <a:ext cx="5760000" cy="398713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105400" y="1620668"/>
            <a:ext cx="2487745" cy="15269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A6434B8A-0A3D-43D2-ADE8-F344CB085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108" y="2444263"/>
            <a:ext cx="5695366" cy="42715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A38B99-FCF0-4FC2-9980-26921C42F806}"/>
              </a:ext>
            </a:extLst>
          </p:cNvPr>
          <p:cNvSpPr/>
          <p:nvPr/>
        </p:nvSpPr>
        <p:spPr>
          <a:xfrm>
            <a:off x="4839238" y="3147646"/>
            <a:ext cx="266162" cy="28135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57550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FB4F8-A12D-4F00-BE4D-593A079D6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1339039"/>
            <a:ext cx="5760000" cy="3772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31472" y="911972"/>
            <a:ext cx="78358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</a:t>
            </a:r>
            <a:r>
              <a:rPr lang="it-IT" sz="1500" b="1" dirty="0" err="1"/>
              <a:t>other</a:t>
            </a:r>
            <a:r>
              <a:rPr lang="it-IT" sz="1500" b="1" dirty="0"/>
              <a:t> </a:t>
            </a:r>
            <a:r>
              <a:rPr lang="it-IT" sz="1500" b="1" dirty="0" err="1"/>
              <a:t>m+v</a:t>
            </a:r>
            <a:r>
              <a:rPr lang="it-IT" sz="1500" b="1" dirty="0"/>
              <a:t> </a:t>
            </a:r>
            <a:r>
              <a:rPr lang="it-IT" sz="1500" b="1" dirty="0" err="1"/>
              <a:t>buds</a:t>
            </a:r>
            <a:r>
              <a:rPr lang="it-IT" sz="1500" b="1" dirty="0"/>
              <a:t> in</a:t>
            </a:r>
            <a:r>
              <a:rPr lang="it-IT" sz="1500" dirty="0"/>
              <a:t> the sylleptic </a:t>
            </a:r>
            <a:r>
              <a:rPr lang="it-IT" sz="1500" dirty="0" err="1"/>
              <a:t>shoot</a:t>
            </a:r>
            <a:endParaRPr lang="it-IT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220861" y="2028063"/>
            <a:ext cx="3825815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Sibling_buds_mv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Coef=-0.44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314955" y="151669"/>
            <a:ext cx="1402475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32496" y="29907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149405" y="276936"/>
            <a:ext cx="389319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~TOT BUDS in </a:t>
            </a:r>
            <a:r>
              <a:rPr lang="it-IT" sz="2520" dirty="0" err="1"/>
              <a:t>that</a:t>
            </a:r>
            <a:r>
              <a:rPr lang="it-IT" sz="2520" dirty="0"/>
              <a:t> sylleptic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  <a:endCxn id="2" idx="3"/>
          </p:cNvCxnSpPr>
          <p:nvPr/>
        </p:nvCxnSpPr>
        <p:spPr>
          <a:xfrm flipH="1">
            <a:off x="5221857" y="2335840"/>
            <a:ext cx="2911912" cy="95263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5DF052D-9D70-4B6E-A0A2-846416BDD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696" y="167060"/>
            <a:ext cx="2319042" cy="1739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518FD4-DF21-4BA2-821D-762A0A9CD25F}"/>
              </a:ext>
            </a:extLst>
          </p:cNvPr>
          <p:cNvSpPr/>
          <p:nvPr/>
        </p:nvSpPr>
        <p:spPr>
          <a:xfrm>
            <a:off x="10865219" y="139232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4E389748-F2D5-441E-BB17-57A4ABAD8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877" y="2848109"/>
            <a:ext cx="4799472" cy="35996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B17FCF-F68C-404F-9386-57718C73B905}"/>
              </a:ext>
            </a:extLst>
          </p:cNvPr>
          <p:cNvSpPr/>
          <p:nvPr/>
        </p:nvSpPr>
        <p:spPr>
          <a:xfrm>
            <a:off x="4812323" y="3225211"/>
            <a:ext cx="409534" cy="1265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8550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247943" y="367237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82107" y="444477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92686D-A711-4ED8-8ADC-BA4E81421380}"/>
              </a:ext>
            </a:extLst>
          </p:cNvPr>
          <p:cNvSpPr/>
          <p:nvPr/>
        </p:nvSpPr>
        <p:spPr>
          <a:xfrm>
            <a:off x="252753" y="177386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31EBE6-0B3E-402C-A71C-7B2BA22FAD2E}"/>
              </a:ext>
            </a:extLst>
          </p:cNvPr>
          <p:cNvSpPr/>
          <p:nvPr/>
        </p:nvSpPr>
        <p:spPr>
          <a:xfrm>
            <a:off x="1524000" y="0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9A761C-EC95-4206-A214-F08015D2B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6" y="886347"/>
            <a:ext cx="9144000" cy="35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27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4695078" y="31721"/>
            <a:ext cx="28018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Next winter observations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796171" y="4824961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774589" y="5130536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821454" y="5464981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836501" y="5751893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980164" y="5667246"/>
            <a:ext cx="252830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catkin</a:t>
            </a:r>
            <a:endParaRPr lang="it-IT" sz="252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887069" y="5284169"/>
            <a:ext cx="41279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Blind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860626" y="4959124"/>
            <a:ext cx="304743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Mixed </a:t>
            </a:r>
            <a:r>
              <a:rPr lang="it-IT" sz="2520" dirty="0" err="1"/>
              <a:t>bud</a:t>
            </a:r>
            <a:endParaRPr lang="it-IT" sz="252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898414" y="4646486"/>
            <a:ext cx="326917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vegetative </a:t>
            </a:r>
            <a:r>
              <a:rPr lang="it-IT" sz="2520" dirty="0" err="1"/>
              <a:t>bud</a:t>
            </a:r>
            <a:endParaRPr lang="it-IT" sz="2520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399" y="574263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7011927" y="1499565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7489183" y="1757546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  <a:stCxn id="118" idx="5"/>
          </p:cNvCxnSpPr>
          <p:nvPr/>
        </p:nvCxnSpPr>
        <p:spPr>
          <a:xfrm>
            <a:off x="2622385" y="2041850"/>
            <a:ext cx="3349945" cy="39208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6124728" y="2639718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5267324" y="6147377"/>
            <a:ext cx="547687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7936586-B6B6-4F63-AE88-6CD186B4F36E}"/>
              </a:ext>
            </a:extLst>
          </p:cNvPr>
          <p:cNvSpPr/>
          <p:nvPr/>
        </p:nvSpPr>
        <p:spPr>
          <a:xfrm rot="719367">
            <a:off x="5519805" y="316563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96AFE59-9DC4-4AC4-9959-CAAE21A57198}"/>
              </a:ext>
            </a:extLst>
          </p:cNvPr>
          <p:cNvSpPr/>
          <p:nvPr/>
        </p:nvSpPr>
        <p:spPr>
          <a:xfrm rot="214394">
            <a:off x="3811914" y="3024844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D2E8B6C-D53F-4EA6-A58D-731D53971D44}"/>
              </a:ext>
            </a:extLst>
          </p:cNvPr>
          <p:cNvSpPr/>
          <p:nvPr/>
        </p:nvSpPr>
        <p:spPr>
          <a:xfrm rot="214394">
            <a:off x="2435794" y="158056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BDFD2-A5F9-4846-9064-29854F3F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693" y="1086029"/>
            <a:ext cx="4665849" cy="396753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35B1A7-1269-471F-9538-F37970FA6984}"/>
              </a:ext>
            </a:extLst>
          </p:cNvPr>
          <p:cNvCxnSpPr/>
          <p:nvPr/>
        </p:nvCxnSpPr>
        <p:spPr>
          <a:xfrm>
            <a:off x="337246" y="4288855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DAF4CB-06AF-4BD0-A1FF-93BBD1C657D2}"/>
              </a:ext>
            </a:extLst>
          </p:cNvPr>
          <p:cNvCxnSpPr/>
          <p:nvPr/>
        </p:nvCxnSpPr>
        <p:spPr>
          <a:xfrm>
            <a:off x="337246" y="4425352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42B514-58D8-4328-8EB5-C21F2BFC2381}"/>
              </a:ext>
            </a:extLst>
          </p:cNvPr>
          <p:cNvSpPr txBox="1"/>
          <p:nvPr/>
        </p:nvSpPr>
        <p:spPr>
          <a:xfrm>
            <a:off x="945279" y="3981660"/>
            <a:ext cx="23694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Proleptic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5F6497-C241-45D5-B711-81E1201E9305}"/>
              </a:ext>
            </a:extLst>
          </p:cNvPr>
          <p:cNvSpPr txBox="1"/>
          <p:nvPr/>
        </p:nvSpPr>
        <p:spPr>
          <a:xfrm>
            <a:off x="1006459" y="4288855"/>
            <a:ext cx="23694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Sylleptic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F863F0-DE54-414E-AD8D-0826789CBA97}"/>
              </a:ext>
            </a:extLst>
          </p:cNvPr>
          <p:cNvSpPr txBox="1"/>
          <p:nvPr/>
        </p:nvSpPr>
        <p:spPr>
          <a:xfrm>
            <a:off x="5403558" y="2877306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8D52D5-4819-4AC4-A94F-49FBE251D37C}"/>
              </a:ext>
            </a:extLst>
          </p:cNvPr>
          <p:cNvSpPr txBox="1"/>
          <p:nvPr/>
        </p:nvSpPr>
        <p:spPr>
          <a:xfrm>
            <a:off x="4030505" y="4082898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6E4379-26B6-4F74-BA01-2D6B2AF1BDEC}"/>
              </a:ext>
            </a:extLst>
          </p:cNvPr>
          <p:cNvSpPr txBox="1"/>
          <p:nvPr/>
        </p:nvSpPr>
        <p:spPr>
          <a:xfrm>
            <a:off x="5301793" y="2429530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6878A1-B42A-4E0E-A470-05AF68CF17C6}"/>
              </a:ext>
            </a:extLst>
          </p:cNvPr>
          <p:cNvSpPr txBox="1"/>
          <p:nvPr/>
        </p:nvSpPr>
        <p:spPr>
          <a:xfrm>
            <a:off x="4770491" y="116644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2DF937-9C6E-4A28-A0FB-6EF0D9D6C05B}"/>
              </a:ext>
            </a:extLst>
          </p:cNvPr>
          <p:cNvSpPr txBox="1"/>
          <p:nvPr/>
        </p:nvSpPr>
        <p:spPr>
          <a:xfrm>
            <a:off x="5220445" y="5025080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</p:spTree>
    <p:extLst>
      <p:ext uri="{BB962C8B-B14F-4D97-AF65-F5344CB8AC3E}">
        <p14:creationId xmlns:p14="http://schemas.microsoft.com/office/powerpoint/2010/main" val="1069108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55007" y="842345"/>
            <a:ext cx="89245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other</a:t>
            </a:r>
            <a:r>
              <a:rPr lang="it-IT" sz="1500" dirty="0"/>
              <a:t> </a:t>
            </a:r>
            <a:r>
              <a:rPr lang="it-IT" sz="1500" b="1" dirty="0"/>
              <a:t>v</a:t>
            </a:r>
            <a:r>
              <a:rPr lang="it-IT" sz="1500" dirty="0"/>
              <a:t> in the </a:t>
            </a:r>
            <a:r>
              <a:rPr lang="it-IT" sz="1500" dirty="0" err="1"/>
              <a:t>same</a:t>
            </a:r>
            <a:r>
              <a:rPr lang="it-IT" sz="1500" dirty="0"/>
              <a:t> sylleptic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781620" y="1165510"/>
            <a:ext cx="2699445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Coef: -0.60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9EE4AE-9913-4CB5-890E-D5F773F31095}"/>
              </a:ext>
            </a:extLst>
          </p:cNvPr>
          <p:cNvSpPr/>
          <p:nvPr/>
        </p:nvSpPr>
        <p:spPr>
          <a:xfrm>
            <a:off x="203586" y="159071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1C5E4C-8F85-4C15-A1AC-9502D1D448E1}"/>
              </a:ext>
            </a:extLst>
          </p:cNvPr>
          <p:cNvSpPr/>
          <p:nvPr/>
        </p:nvSpPr>
        <p:spPr>
          <a:xfrm>
            <a:off x="1311519" y="-80985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52D4E4-24E1-41F3-86E8-0DA62BFBA0F2}"/>
              </a:ext>
            </a:extLst>
          </p:cNvPr>
          <p:cNvSpPr txBox="1"/>
          <p:nvPr/>
        </p:nvSpPr>
        <p:spPr>
          <a:xfrm>
            <a:off x="3365446" y="181333"/>
            <a:ext cx="40435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 </a:t>
            </a:r>
            <a:r>
              <a:rPr lang="it-IT" sz="2520" dirty="0" err="1"/>
              <a:t>other</a:t>
            </a:r>
            <a:r>
              <a:rPr lang="it-IT" sz="2520" dirty="0"/>
              <a:t> V in </a:t>
            </a:r>
            <a:r>
              <a:rPr lang="it-IT" sz="2520" dirty="0" err="1"/>
              <a:t>that</a:t>
            </a:r>
            <a:r>
              <a:rPr lang="it-IT" sz="2520" dirty="0"/>
              <a:t> sylleptic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26A58F-0D41-4557-863D-7406BB8D6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742" y="197201"/>
            <a:ext cx="2319042" cy="1739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DED5377-17E3-4EFD-BDDB-867095C6F134}"/>
              </a:ext>
            </a:extLst>
          </p:cNvPr>
          <p:cNvSpPr/>
          <p:nvPr/>
        </p:nvSpPr>
        <p:spPr>
          <a:xfrm>
            <a:off x="10736265" y="1422466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D23BA6-B3CB-4889-BB77-0803B6ECA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86" y="1276837"/>
            <a:ext cx="5760000" cy="35592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560277" y="1473287"/>
            <a:ext cx="3571066" cy="146205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D3F0927F-8B89-49EE-B504-089F8ACC3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20" y="2567354"/>
            <a:ext cx="5546873" cy="41601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334F30-8334-4AFA-919C-6D65A3989CAA}"/>
              </a:ext>
            </a:extLst>
          </p:cNvPr>
          <p:cNvSpPr/>
          <p:nvPr/>
        </p:nvSpPr>
        <p:spPr>
          <a:xfrm>
            <a:off x="4185138" y="2907140"/>
            <a:ext cx="375139" cy="1536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99506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247943" y="367238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64854" y="4580061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92686D-A711-4ED8-8ADC-BA4E81421380}"/>
              </a:ext>
            </a:extLst>
          </p:cNvPr>
          <p:cNvSpPr/>
          <p:nvPr/>
        </p:nvSpPr>
        <p:spPr>
          <a:xfrm>
            <a:off x="252753" y="18910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31EBE6-0B3E-402C-A71C-7B2BA22FAD2E}"/>
              </a:ext>
            </a:extLst>
          </p:cNvPr>
          <p:cNvSpPr/>
          <p:nvPr/>
        </p:nvSpPr>
        <p:spPr>
          <a:xfrm>
            <a:off x="1574445" y="-45040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26E1B-1747-42AB-9AB9-076401371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75475"/>
            <a:ext cx="9144000" cy="350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625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0" y="920924"/>
            <a:ext cx="78225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V </a:t>
            </a:r>
            <a:r>
              <a:rPr lang="it-IT" sz="1500" dirty="0" err="1"/>
              <a:t>buds,related</a:t>
            </a:r>
            <a:r>
              <a:rPr lang="it-IT" sz="1500" dirty="0"/>
              <a:t> to </a:t>
            </a:r>
            <a:r>
              <a:rPr lang="it-IT" sz="1500" dirty="0" err="1"/>
              <a:t>other</a:t>
            </a:r>
            <a:r>
              <a:rPr lang="it-IT" sz="1500" dirty="0"/>
              <a:t> v and </a:t>
            </a:r>
            <a:r>
              <a:rPr lang="it-IT" sz="1500" b="1" dirty="0"/>
              <a:t>m</a:t>
            </a:r>
            <a:r>
              <a:rPr lang="it-IT" sz="1500" dirty="0"/>
              <a:t> in the </a:t>
            </a:r>
            <a:r>
              <a:rPr lang="it-IT" sz="1500" dirty="0" err="1"/>
              <a:t>same</a:t>
            </a:r>
            <a:r>
              <a:rPr lang="it-IT" sz="1500" dirty="0"/>
              <a:t> sylleptic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7223012" y="1302175"/>
            <a:ext cx="2049942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M IS NOT SIGNIFICANT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9EE4AE-9913-4CB5-890E-D5F773F31095}"/>
              </a:ext>
            </a:extLst>
          </p:cNvPr>
          <p:cNvSpPr/>
          <p:nvPr/>
        </p:nvSpPr>
        <p:spPr>
          <a:xfrm>
            <a:off x="133248" y="194273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1C5E4C-8F85-4C15-A1AC-9502D1D448E1}"/>
              </a:ext>
            </a:extLst>
          </p:cNvPr>
          <p:cNvSpPr/>
          <p:nvPr/>
        </p:nvSpPr>
        <p:spPr>
          <a:xfrm>
            <a:off x="1296292" y="18581"/>
            <a:ext cx="2201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1C6C0-C443-4322-B7AB-75407B968E74}"/>
              </a:ext>
            </a:extLst>
          </p:cNvPr>
          <p:cNvSpPr txBox="1"/>
          <p:nvPr/>
        </p:nvSpPr>
        <p:spPr>
          <a:xfrm>
            <a:off x="3572715" y="257773"/>
            <a:ext cx="419695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 </a:t>
            </a:r>
            <a:r>
              <a:rPr lang="it-IT" sz="2520" dirty="0" err="1"/>
              <a:t>siblings</a:t>
            </a:r>
            <a:r>
              <a:rPr lang="it-IT" sz="2520" dirty="0"/>
              <a:t> V + </a:t>
            </a:r>
            <a:r>
              <a:rPr lang="it-IT" sz="2520" dirty="0" err="1"/>
              <a:t>siblings</a:t>
            </a:r>
            <a:r>
              <a:rPr lang="it-IT" sz="2520" dirty="0"/>
              <a:t> 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741490-BF2D-41AB-AEEB-B3D95E527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990" y="72270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FD57CD9-1EAA-4FA9-BDB0-E34A6F4E3748}"/>
              </a:ext>
            </a:extLst>
          </p:cNvPr>
          <p:cNvSpPr/>
          <p:nvPr/>
        </p:nvSpPr>
        <p:spPr>
          <a:xfrm>
            <a:off x="10683511" y="1309912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5680C-B828-44D6-8FB3-8A6E685DE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8" y="1244089"/>
            <a:ext cx="5760000" cy="37182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393722" y="1609952"/>
            <a:ext cx="3854261" cy="149555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7ED6F65C-5267-436D-8C5C-854B5484E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277" y="2461818"/>
            <a:ext cx="5442053" cy="40815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1D324B-CC93-43B3-AC29-12451E04FA59}"/>
              </a:ext>
            </a:extLst>
          </p:cNvPr>
          <p:cNvSpPr/>
          <p:nvPr/>
        </p:nvSpPr>
        <p:spPr>
          <a:xfrm>
            <a:off x="3968262" y="2995246"/>
            <a:ext cx="425460" cy="32780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1446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pic>
        <p:nvPicPr>
          <p:cNvPr id="43" name="Picture 42" descr="Chart, bar chart, histogram&#10;&#10;Description automatically generated">
            <a:extLst>
              <a:ext uri="{FF2B5EF4-FFF2-40B4-BE49-F238E27FC236}">
                <a16:creationId xmlns:a16="http://schemas.microsoft.com/office/drawing/2014/main" id="{DDA88E22-1A3A-4640-BF50-E10428E2D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7" y="76216"/>
            <a:ext cx="1780177" cy="13351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38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4E2372EA-ED1F-4E8E-835C-72818E82F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243" y="150362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 descr="Chart, bar chart, histogram&#10;&#10;Description automatically generated">
            <a:extLst>
              <a:ext uri="{FF2B5EF4-FFF2-40B4-BE49-F238E27FC236}">
                <a16:creationId xmlns:a16="http://schemas.microsoft.com/office/drawing/2014/main" id="{C61BECE8-6E42-4653-8D26-B50ED0311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000" y="230453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C617A512-8C7A-4E8D-A623-C0D6B71E74FE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68F432-D49A-417E-8EB5-3A761B8224F2}"/>
              </a:ext>
            </a:extLst>
          </p:cNvPr>
          <p:cNvSpPr txBox="1"/>
          <p:nvPr/>
        </p:nvSpPr>
        <p:spPr>
          <a:xfrm>
            <a:off x="10381647" y="2052750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(cm)+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7" name="Picture 46" descr="Chart, bar chart&#10;&#10;Description automatically generated">
            <a:extLst>
              <a:ext uri="{FF2B5EF4-FFF2-40B4-BE49-F238E27FC236}">
                <a16:creationId xmlns:a16="http://schemas.microsoft.com/office/drawing/2014/main" id="{1CA49183-5841-4445-A700-1BA1B5921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27" y="375115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Flowchart: Collate 47">
            <a:extLst>
              <a:ext uri="{FF2B5EF4-FFF2-40B4-BE49-F238E27FC236}">
                <a16:creationId xmlns:a16="http://schemas.microsoft.com/office/drawing/2014/main" id="{D2524732-E27B-4764-A168-841E7BBD5681}"/>
              </a:ext>
            </a:extLst>
          </p:cNvPr>
          <p:cNvSpPr/>
          <p:nvPr/>
        </p:nvSpPr>
        <p:spPr>
          <a:xfrm rot="7056620">
            <a:off x="10234309" y="3998405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BFF275-5577-43A0-82BA-C4C412078162}"/>
              </a:ext>
            </a:extLst>
          </p:cNvPr>
          <p:cNvSpPr txBox="1"/>
          <p:nvPr/>
        </p:nvSpPr>
        <p:spPr>
          <a:xfrm>
            <a:off x="10276127" y="3718339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</a:t>
            </a:r>
          </a:p>
        </p:txBody>
      </p:sp>
      <p:pic>
        <p:nvPicPr>
          <p:cNvPr id="50" name="Picture 49" descr="Chart, bar chart&#10;&#10;Description automatically generated">
            <a:extLst>
              <a:ext uri="{FF2B5EF4-FFF2-40B4-BE49-F238E27FC236}">
                <a16:creationId xmlns:a16="http://schemas.microsoft.com/office/drawing/2014/main" id="{D4A02161-6494-4382-A151-4A994EAECB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641" y="5279826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CCBE8EEC-F9E9-4CEF-AECD-E47F51FC1000}"/>
              </a:ext>
            </a:extLst>
          </p:cNvPr>
          <p:cNvSpPr/>
          <p:nvPr/>
        </p:nvSpPr>
        <p:spPr>
          <a:xfrm rot="6590791">
            <a:off x="9893289" y="4717967"/>
            <a:ext cx="111453" cy="92093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554D04-544D-46D4-BB42-6BC1CA5E663E}"/>
              </a:ext>
            </a:extLst>
          </p:cNvPr>
          <p:cNvSpPr txBox="1"/>
          <p:nvPr/>
        </p:nvSpPr>
        <p:spPr>
          <a:xfrm>
            <a:off x="10754473" y="5215878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</a:t>
            </a:r>
          </a:p>
        </p:txBody>
      </p:sp>
      <p:sp>
        <p:nvSpPr>
          <p:cNvPr id="55" name="Flowchart: Collate 54">
            <a:extLst>
              <a:ext uri="{FF2B5EF4-FFF2-40B4-BE49-F238E27FC236}">
                <a16:creationId xmlns:a16="http://schemas.microsoft.com/office/drawing/2014/main" id="{D5ECF9CC-F2F8-4ED8-A909-A6D013132203}"/>
              </a:ext>
            </a:extLst>
          </p:cNvPr>
          <p:cNvSpPr/>
          <p:nvPr/>
        </p:nvSpPr>
        <p:spPr>
          <a:xfrm rot="7855529">
            <a:off x="7786421" y="3411229"/>
            <a:ext cx="110659" cy="168755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42842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95916" y="839553"/>
            <a:ext cx="86369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length</a:t>
            </a:r>
            <a:r>
              <a:rPr lang="it-IT" sz="1500" dirty="0"/>
              <a:t> of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shoot</a:t>
            </a:r>
            <a:endParaRPr lang="it-IT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900073" y="1241008"/>
            <a:ext cx="267899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IS NOT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37544" y="132505"/>
            <a:ext cx="1789336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14320" y="-75952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4441602" y="184500"/>
            <a:ext cx="426954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~LENGTH of </a:t>
            </a:r>
            <a:r>
              <a:rPr lang="it-IT" sz="2520" dirty="0" err="1"/>
              <a:t>parent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0A6CF8-6EBE-43C1-85FF-EA946F699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414" y="191650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C565C17-08E2-4D80-B1C5-53650FCDD0FF}"/>
              </a:ext>
            </a:extLst>
          </p:cNvPr>
          <p:cNvSpPr/>
          <p:nvPr/>
        </p:nvSpPr>
        <p:spPr>
          <a:xfrm>
            <a:off x="10894937" y="1416915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83476-BEFE-4A78-A955-1619D0805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44" y="1186293"/>
            <a:ext cx="5760000" cy="359008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545015" y="1548785"/>
            <a:ext cx="2694553" cy="155184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58FF6C27-9400-4437-8348-887CF5748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473" y="2573215"/>
            <a:ext cx="5467049" cy="41002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EE53597-A703-4FDB-9D98-BBD7FCDC7E3A}"/>
              </a:ext>
            </a:extLst>
          </p:cNvPr>
          <p:cNvSpPr/>
          <p:nvPr/>
        </p:nvSpPr>
        <p:spPr>
          <a:xfrm>
            <a:off x="4923692" y="3124200"/>
            <a:ext cx="621323" cy="22273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80645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333668" y="878674"/>
            <a:ext cx="78395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rank</a:t>
            </a:r>
            <a:r>
              <a:rPr lang="it-IT" sz="1500" dirty="0"/>
              <a:t> </a:t>
            </a:r>
            <a:r>
              <a:rPr lang="it-IT" sz="1500" dirty="0" err="1"/>
              <a:t>node</a:t>
            </a:r>
            <a:r>
              <a:rPr lang="it-IT" sz="1500" dirty="0"/>
              <a:t> of </a:t>
            </a:r>
            <a:r>
              <a:rPr lang="it-IT" sz="1500" dirty="0" err="1"/>
              <a:t>that</a:t>
            </a:r>
            <a:r>
              <a:rPr lang="it-IT" sz="1500" dirty="0"/>
              <a:t> sylleptic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7079562" y="1287982"/>
            <a:ext cx="254453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RANK IS NOT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3903787" y="209271"/>
            <a:ext cx="378890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~RANK of </a:t>
            </a:r>
            <a:r>
              <a:rPr lang="it-IT" sz="2520" dirty="0" err="1"/>
              <a:t>parent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C5C393-F9E8-4575-BE5B-AF60CCBAD50F}"/>
              </a:ext>
            </a:extLst>
          </p:cNvPr>
          <p:cNvSpPr/>
          <p:nvPr/>
        </p:nvSpPr>
        <p:spPr>
          <a:xfrm>
            <a:off x="1512627" y="-49185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FF73F6-9F27-43BD-8219-BC1BECB7F9F8}"/>
              </a:ext>
            </a:extLst>
          </p:cNvPr>
          <p:cNvSpPr/>
          <p:nvPr/>
        </p:nvSpPr>
        <p:spPr>
          <a:xfrm>
            <a:off x="333668" y="126507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0C2F15-9D4D-489F-8C48-01B7FE65A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371" y="62717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60F72B0-04AD-45B7-A882-57049B0ABD8F}"/>
              </a:ext>
            </a:extLst>
          </p:cNvPr>
          <p:cNvSpPr/>
          <p:nvPr/>
        </p:nvSpPr>
        <p:spPr>
          <a:xfrm>
            <a:off x="11025894" y="1287982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091866-888C-45F2-86DC-9DC30C3E7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1271085"/>
            <a:ext cx="5760000" cy="356537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398477" y="1595759"/>
            <a:ext cx="2953350" cy="158640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E430498-E268-48DF-9721-5943E2BA0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369" y="2625210"/>
            <a:ext cx="5578870" cy="418415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1B195FF-5106-4470-B79C-2C94E30AC757}"/>
              </a:ext>
            </a:extLst>
          </p:cNvPr>
          <p:cNvSpPr/>
          <p:nvPr/>
        </p:nvSpPr>
        <p:spPr>
          <a:xfrm>
            <a:off x="4976446" y="3182168"/>
            <a:ext cx="422031" cy="2468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7384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54398" y="943505"/>
            <a:ext cx="8354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it-IT" sz="1500" dirty="0">
                <a:solidFill>
                  <a:prstClr val="black"/>
                </a:solidFill>
                <a:latin typeface="Calibri" panose="020F0502020204030204"/>
              </a:rPr>
              <a:t>New </a:t>
            </a:r>
            <a:r>
              <a:rPr lang="it-IT" sz="1500" dirty="0" err="1">
                <a:solidFill>
                  <a:prstClr val="black"/>
                </a:solidFill>
                <a:latin typeface="Calibri" panose="020F0502020204030204"/>
              </a:rPr>
              <a:t>shoots</a:t>
            </a:r>
            <a:r>
              <a:rPr lang="it-IT" sz="1500" dirty="0">
                <a:solidFill>
                  <a:prstClr val="black"/>
                </a:solidFill>
                <a:latin typeface="Calibri" panose="020F0502020204030204"/>
              </a:rPr>
              <a:t> (1=</a:t>
            </a:r>
            <a:r>
              <a:rPr lang="it-IT" sz="1500" dirty="0" err="1">
                <a:solidFill>
                  <a:prstClr val="black"/>
                </a:solidFill>
                <a:latin typeface="Calibri" panose="020F0502020204030204"/>
              </a:rPr>
              <a:t>present</a:t>
            </a:r>
            <a:r>
              <a:rPr lang="it-IT" sz="1500" dirty="0">
                <a:solidFill>
                  <a:prstClr val="black"/>
                </a:solidFill>
                <a:latin typeface="Calibri" panose="020F0502020204030204"/>
              </a:rPr>
              <a:t>, 0=</a:t>
            </a:r>
            <a:r>
              <a:rPr lang="it-IT" sz="1500" dirty="0" err="1">
                <a:solidFill>
                  <a:prstClr val="black"/>
                </a:solidFill>
                <a:latin typeface="Calibri" panose="020F0502020204030204"/>
              </a:rPr>
              <a:t>absent</a:t>
            </a:r>
            <a:r>
              <a:rPr lang="it-IT" sz="1500" dirty="0">
                <a:solidFill>
                  <a:prstClr val="black"/>
                </a:solidFill>
                <a:latin typeface="Calibri" panose="020F0502020204030204"/>
              </a:rPr>
              <a:t>), from M </a:t>
            </a:r>
            <a:r>
              <a:rPr lang="it-IT" sz="1500" dirty="0" err="1">
                <a:solidFill>
                  <a:prstClr val="black"/>
                </a:solidFill>
                <a:latin typeface="Calibri" panose="020F0502020204030204"/>
              </a:rPr>
              <a:t>buds</a:t>
            </a:r>
            <a:r>
              <a:rPr lang="it-IT" sz="1500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it-IT" sz="1500" dirty="0" err="1">
                <a:solidFill>
                  <a:prstClr val="black"/>
                </a:solidFill>
                <a:latin typeface="Calibri" panose="020F0502020204030204"/>
              </a:rPr>
              <a:t>related</a:t>
            </a:r>
            <a:r>
              <a:rPr lang="it-IT" sz="1500" dirty="0">
                <a:solidFill>
                  <a:prstClr val="black"/>
                </a:solidFill>
                <a:latin typeface="Calibri" panose="020F0502020204030204"/>
              </a:rPr>
              <a:t> to </a:t>
            </a:r>
            <a:r>
              <a:rPr lang="it-IT" sz="1500" dirty="0" err="1">
                <a:solidFill>
                  <a:prstClr val="black"/>
                </a:solidFill>
                <a:latin typeface="Calibri" panose="020F0502020204030204"/>
              </a:rPr>
              <a:t>distance</a:t>
            </a:r>
            <a:r>
              <a:rPr lang="it-IT" sz="1500" dirty="0">
                <a:solidFill>
                  <a:prstClr val="black"/>
                </a:solidFill>
                <a:latin typeface="Calibri" panose="020F0502020204030204"/>
              </a:rPr>
              <a:t> to </a:t>
            </a:r>
            <a:r>
              <a:rPr lang="it-IT" sz="1500" dirty="0" err="1">
                <a:solidFill>
                  <a:prstClr val="black"/>
                </a:solidFill>
                <a:latin typeface="Calibri" panose="020F0502020204030204"/>
              </a:rPr>
              <a:t>median</a:t>
            </a:r>
            <a:r>
              <a:rPr lang="it-IT" sz="15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500" dirty="0" err="1">
                <a:solidFill>
                  <a:prstClr val="black"/>
                </a:solidFill>
                <a:latin typeface="Calibri" panose="020F0502020204030204"/>
              </a:rPr>
              <a:t>rank</a:t>
            </a:r>
            <a:r>
              <a:rPr lang="it-IT" sz="1500" dirty="0">
                <a:solidFill>
                  <a:prstClr val="black"/>
                </a:solidFill>
                <a:latin typeface="Calibri" panose="020F0502020204030204"/>
              </a:rPr>
              <a:t> in </a:t>
            </a:r>
            <a:r>
              <a:rPr lang="it-IT" sz="1500" dirty="0" err="1">
                <a:solidFill>
                  <a:prstClr val="black"/>
                </a:solidFill>
                <a:latin typeface="Calibri" panose="020F0502020204030204"/>
              </a:rPr>
              <a:t>sytlleptic</a:t>
            </a:r>
            <a:r>
              <a:rPr lang="it-IT" sz="15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500" dirty="0" err="1">
                <a:solidFill>
                  <a:prstClr val="black"/>
                </a:solidFill>
                <a:latin typeface="Calibri" panose="020F0502020204030204"/>
              </a:rPr>
              <a:t>shoots</a:t>
            </a:r>
            <a:endParaRPr lang="it-IT" sz="15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308641" y="1608754"/>
            <a:ext cx="2768217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it-IT" sz="1400" dirty="0" err="1">
                <a:solidFill>
                  <a:prstClr val="black"/>
                </a:solidFill>
                <a:latin typeface="Calibri" panose="020F0502020204030204"/>
              </a:rPr>
              <a:t>distance</a:t>
            </a:r>
            <a:r>
              <a:rPr lang="it-IT" sz="1400" dirty="0">
                <a:solidFill>
                  <a:prstClr val="black"/>
                </a:solidFill>
                <a:latin typeface="Calibri" panose="020F0502020204030204"/>
              </a:rPr>
              <a:t> IS </a:t>
            </a:r>
            <a:r>
              <a:rPr lang="it-IT" sz="1400" dirty="0" err="1">
                <a:solidFill>
                  <a:prstClr val="black"/>
                </a:solidFill>
                <a:latin typeface="Calibri" panose="020F0502020204030204"/>
              </a:rPr>
              <a:t>significant</a:t>
            </a:r>
            <a:r>
              <a:rPr lang="it-IT" sz="1400" dirty="0">
                <a:solidFill>
                  <a:prstClr val="black"/>
                </a:solidFill>
                <a:latin typeface="Calibri" panose="020F0502020204030204"/>
              </a:rPr>
              <a:t> (*). Coef: -0.2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1255261" y="-24023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From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3591415" y="193029"/>
            <a:ext cx="44340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it-IT" sz="2500" dirty="0">
                <a:solidFill>
                  <a:prstClr val="black"/>
                </a:solidFill>
                <a:latin typeface="Calibri" panose="020F0502020204030204"/>
              </a:rPr>
              <a:t>~</a:t>
            </a:r>
            <a:r>
              <a:rPr lang="it-IT" sz="2500" dirty="0" err="1">
                <a:solidFill>
                  <a:prstClr val="black"/>
                </a:solidFill>
                <a:latin typeface="Calibri" panose="020F0502020204030204"/>
              </a:rPr>
              <a:t>distance</a:t>
            </a:r>
            <a:r>
              <a:rPr lang="it-IT" sz="2500" dirty="0">
                <a:solidFill>
                  <a:prstClr val="black"/>
                </a:solidFill>
                <a:latin typeface="Calibri" panose="020F0502020204030204"/>
              </a:rPr>
              <a:t> from </a:t>
            </a:r>
            <a:r>
              <a:rPr lang="it-IT" sz="2500" dirty="0" err="1">
                <a:solidFill>
                  <a:prstClr val="black"/>
                </a:solidFill>
                <a:latin typeface="Calibri" panose="020F0502020204030204"/>
              </a:rPr>
              <a:t>median</a:t>
            </a:r>
            <a:r>
              <a:rPr lang="it-IT" sz="25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2500" dirty="0" err="1">
                <a:solidFill>
                  <a:prstClr val="black"/>
                </a:solidFill>
                <a:latin typeface="Calibri" panose="020F0502020204030204"/>
              </a:rPr>
              <a:t>node</a:t>
            </a:r>
            <a:endParaRPr lang="it-IT" sz="25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B45593-4285-4C45-9E37-C5424628754F}"/>
              </a:ext>
            </a:extLst>
          </p:cNvPr>
          <p:cNvSpPr/>
          <p:nvPr/>
        </p:nvSpPr>
        <p:spPr>
          <a:xfrm>
            <a:off x="92217" y="1516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Box4: do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you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burst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D24C14-7448-41C7-BF10-36AB26C7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958" y="193029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9D13C86-E548-44FA-84D8-D569F7697B52}"/>
              </a:ext>
            </a:extLst>
          </p:cNvPr>
          <p:cNvSpPr/>
          <p:nvPr/>
        </p:nvSpPr>
        <p:spPr>
          <a:xfrm>
            <a:off x="10772481" y="1418294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F3B869-3D0B-41E4-9E86-21618EA73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7" y="1363779"/>
            <a:ext cx="5760000" cy="393576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924533" y="1916531"/>
            <a:ext cx="2768217" cy="138748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Chart, bar chart, histogram&#10;&#10;Description automatically generated">
            <a:extLst>
              <a:ext uri="{FF2B5EF4-FFF2-40B4-BE49-F238E27FC236}">
                <a16:creationId xmlns:a16="http://schemas.microsoft.com/office/drawing/2014/main" id="{9A16CF96-1EB7-410D-BEE8-B68FE2588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86" y="2503621"/>
            <a:ext cx="5399314" cy="40494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4FBD549-17B6-49ED-982C-9F7DC8031853}"/>
              </a:ext>
            </a:extLst>
          </p:cNvPr>
          <p:cNvSpPr/>
          <p:nvPr/>
        </p:nvSpPr>
        <p:spPr>
          <a:xfrm>
            <a:off x="4753162" y="3273879"/>
            <a:ext cx="161738" cy="22043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663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4A3A4C-511C-4666-BBF6-3601A0454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07" y="1073250"/>
            <a:ext cx="9144000" cy="3586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BE3B0E-F650-46E3-B659-E38D7FA68520}"/>
              </a:ext>
            </a:extLst>
          </p:cNvPr>
          <p:cNvSpPr txBox="1"/>
          <p:nvPr/>
        </p:nvSpPr>
        <p:spPr>
          <a:xfrm>
            <a:off x="3492621" y="371520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A3AB5-B55F-4684-A3E5-6C062D905499}"/>
              </a:ext>
            </a:extLst>
          </p:cNvPr>
          <p:cNvSpPr txBox="1"/>
          <p:nvPr/>
        </p:nvSpPr>
        <p:spPr>
          <a:xfrm>
            <a:off x="2170569" y="4901983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b="1" u="sng" dirty="0"/>
              <a:t>2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CA48ED-D40B-4531-A758-F6C7D4EFDA8A}"/>
              </a:ext>
            </a:extLst>
          </p:cNvPr>
          <p:cNvSpPr/>
          <p:nvPr/>
        </p:nvSpPr>
        <p:spPr>
          <a:xfrm>
            <a:off x="1266718" y="149921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DD0EE7-0CF5-402E-ABA2-26ABF13E088E}"/>
              </a:ext>
            </a:extLst>
          </p:cNvPr>
          <p:cNvSpPr/>
          <p:nvPr/>
        </p:nvSpPr>
        <p:spPr>
          <a:xfrm>
            <a:off x="103674" y="26592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Box4: do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you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burst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055629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7717906" y="2074755"/>
            <a:ext cx="364236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Tot </a:t>
            </a:r>
            <a:r>
              <a:rPr lang="it-IT" sz="1400" dirty="0" err="1"/>
              <a:t>buds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Coef=-0.50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</a:t>
            </a:r>
            <a:r>
              <a:rPr lang="it-IT" sz="1400" dirty="0" err="1"/>
              <a:t>any</a:t>
            </a:r>
            <a:r>
              <a:rPr lang="it-IT" sz="1400" dirty="0"/>
              <a:t> more!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5F2476-BCDE-4C62-9177-C2AFAEF24DED}"/>
              </a:ext>
            </a:extLst>
          </p:cNvPr>
          <p:cNvSpPr/>
          <p:nvPr/>
        </p:nvSpPr>
        <p:spPr>
          <a:xfrm>
            <a:off x="1309208" y="141276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23158A-6C8A-404B-8F2D-5AAA88D089FE}"/>
              </a:ext>
            </a:extLst>
          </p:cNvPr>
          <p:cNvSpPr/>
          <p:nvPr/>
        </p:nvSpPr>
        <p:spPr>
          <a:xfrm>
            <a:off x="146164" y="26592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Box4: do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you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burst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4C0122-F793-4A50-812B-AE5C70901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272" y="16171"/>
            <a:ext cx="2319042" cy="173928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22D4E0-69C4-4C0A-A9FF-C89A500E762B}"/>
              </a:ext>
            </a:extLst>
          </p:cNvPr>
          <p:cNvSpPr/>
          <p:nvPr/>
        </p:nvSpPr>
        <p:spPr>
          <a:xfrm>
            <a:off x="10942795" y="1241436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0D5E97-BD25-4DA6-A223-FF5223E0A627}"/>
              </a:ext>
            </a:extLst>
          </p:cNvPr>
          <p:cNvSpPr txBox="1"/>
          <p:nvPr/>
        </p:nvSpPr>
        <p:spPr>
          <a:xfrm>
            <a:off x="0" y="1054213"/>
            <a:ext cx="82168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</a:t>
            </a:r>
            <a:r>
              <a:rPr lang="it-IT" sz="1500" dirty="0" err="1"/>
              <a:t>distance</a:t>
            </a:r>
            <a:r>
              <a:rPr lang="it-IT" sz="1500" dirty="0"/>
              <a:t> +</a:t>
            </a:r>
            <a:r>
              <a:rPr lang="it-IT" sz="1500" b="1" dirty="0" err="1"/>
              <a:t>other</a:t>
            </a:r>
            <a:r>
              <a:rPr lang="it-IT" sz="1500" b="1" dirty="0"/>
              <a:t> </a:t>
            </a:r>
            <a:r>
              <a:rPr lang="it-IT" sz="1500" b="1" dirty="0" err="1"/>
              <a:t>m+v</a:t>
            </a:r>
            <a:r>
              <a:rPr lang="it-IT" sz="1500" b="1" dirty="0"/>
              <a:t> </a:t>
            </a:r>
            <a:r>
              <a:rPr lang="it-IT" sz="1500" b="1" dirty="0" err="1"/>
              <a:t>buds</a:t>
            </a:r>
            <a:r>
              <a:rPr lang="it-IT" sz="1500" b="1" dirty="0"/>
              <a:t> in</a:t>
            </a:r>
            <a:r>
              <a:rPr lang="it-IT" sz="1500" dirty="0"/>
              <a:t> the sylleptic </a:t>
            </a:r>
            <a:r>
              <a:rPr lang="it-IT" sz="1500" dirty="0" err="1"/>
              <a:t>shoot</a:t>
            </a:r>
            <a:endParaRPr lang="it-IT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C0C87E-945E-42D7-B48B-FA0BBC6D724E}"/>
              </a:ext>
            </a:extLst>
          </p:cNvPr>
          <p:cNvSpPr txBox="1"/>
          <p:nvPr/>
        </p:nvSpPr>
        <p:spPr>
          <a:xfrm>
            <a:off x="3709287" y="335474"/>
            <a:ext cx="723350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r>
              <a:rPr lang="it-IT" sz="2520" dirty="0"/>
              <a:t> + </a:t>
            </a:r>
            <a:r>
              <a:rPr lang="it-IT" sz="2520" dirty="0" err="1"/>
              <a:t>sibling</a:t>
            </a:r>
            <a:r>
              <a:rPr lang="it-IT" sz="2520" dirty="0"/>
              <a:t> </a:t>
            </a:r>
            <a:r>
              <a:rPr lang="it-IT" sz="2520" dirty="0" err="1"/>
              <a:t>buds</a:t>
            </a:r>
            <a:r>
              <a:rPr lang="it-IT" sz="2520" dirty="0"/>
              <a:t> in </a:t>
            </a:r>
            <a:r>
              <a:rPr lang="it-IT" sz="2520" dirty="0" err="1"/>
              <a:t>that</a:t>
            </a:r>
            <a:r>
              <a:rPr lang="it-IT" sz="2520" dirty="0"/>
              <a:t> sylleptic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59631-4404-4A4D-A3B2-9F448C5C2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6" y="1615986"/>
            <a:ext cx="5760000" cy="41080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</p:cNvCxnSpPr>
          <p:nvPr/>
        </p:nvCxnSpPr>
        <p:spPr>
          <a:xfrm flipH="1">
            <a:off x="5064665" y="2597975"/>
            <a:ext cx="2878688" cy="112533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2814B76-0D5F-4A74-A56A-E9142B3F4BDF}"/>
              </a:ext>
            </a:extLst>
          </p:cNvPr>
          <p:cNvSpPr/>
          <p:nvPr/>
        </p:nvSpPr>
        <p:spPr>
          <a:xfrm>
            <a:off x="4707172" y="3578087"/>
            <a:ext cx="381663" cy="32600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96753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144666" y="1511502"/>
            <a:ext cx="3198117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Tot </a:t>
            </a:r>
            <a:r>
              <a:rPr lang="it-IT" sz="1400" dirty="0" err="1"/>
              <a:t>buds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Coef=-0.52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5F2476-BCDE-4C62-9177-C2AFAEF24DED}"/>
              </a:ext>
            </a:extLst>
          </p:cNvPr>
          <p:cNvSpPr/>
          <p:nvPr/>
        </p:nvSpPr>
        <p:spPr>
          <a:xfrm>
            <a:off x="1268688" y="177049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23158A-6C8A-404B-8F2D-5AAA88D089FE}"/>
              </a:ext>
            </a:extLst>
          </p:cNvPr>
          <p:cNvSpPr/>
          <p:nvPr/>
        </p:nvSpPr>
        <p:spPr>
          <a:xfrm>
            <a:off x="146164" y="229205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Box4: do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you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burst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4C0122-F793-4A50-812B-AE5C70901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440" y="54961"/>
            <a:ext cx="2319042" cy="173928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22D4E0-69C4-4C0A-A9FF-C89A500E762B}"/>
              </a:ext>
            </a:extLst>
          </p:cNvPr>
          <p:cNvSpPr/>
          <p:nvPr/>
        </p:nvSpPr>
        <p:spPr>
          <a:xfrm>
            <a:off x="10751963" y="1280226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0D5E97-BD25-4DA6-A223-FF5223E0A627}"/>
              </a:ext>
            </a:extLst>
          </p:cNvPr>
          <p:cNvSpPr txBox="1"/>
          <p:nvPr/>
        </p:nvSpPr>
        <p:spPr>
          <a:xfrm>
            <a:off x="68389" y="1017876"/>
            <a:ext cx="85591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</a:t>
            </a:r>
            <a:r>
              <a:rPr lang="it-IT" sz="1500" b="1" dirty="0" err="1"/>
              <a:t>other</a:t>
            </a:r>
            <a:r>
              <a:rPr lang="it-IT" sz="1500" b="1" dirty="0"/>
              <a:t> </a:t>
            </a:r>
            <a:r>
              <a:rPr lang="it-IT" sz="1500" b="1" dirty="0" err="1"/>
              <a:t>m+v</a:t>
            </a:r>
            <a:r>
              <a:rPr lang="it-IT" sz="1500" b="1" dirty="0"/>
              <a:t> </a:t>
            </a:r>
            <a:r>
              <a:rPr lang="it-IT" sz="1500" b="1" dirty="0" err="1"/>
              <a:t>buds</a:t>
            </a:r>
            <a:r>
              <a:rPr lang="it-IT" sz="1500" b="1" dirty="0"/>
              <a:t> in</a:t>
            </a:r>
            <a:r>
              <a:rPr lang="it-IT" sz="1500" dirty="0"/>
              <a:t> the sylleptic </a:t>
            </a:r>
            <a:r>
              <a:rPr lang="it-IT" sz="1500" dirty="0" err="1"/>
              <a:t>shoot</a:t>
            </a:r>
            <a:endParaRPr lang="it-IT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C0C87E-945E-42D7-B48B-FA0BBC6D724E}"/>
              </a:ext>
            </a:extLst>
          </p:cNvPr>
          <p:cNvSpPr txBox="1"/>
          <p:nvPr/>
        </p:nvSpPr>
        <p:spPr>
          <a:xfrm>
            <a:off x="3486543" y="444471"/>
            <a:ext cx="417602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siblings</a:t>
            </a:r>
            <a:r>
              <a:rPr lang="it-IT" sz="2520" dirty="0"/>
              <a:t> in </a:t>
            </a:r>
            <a:r>
              <a:rPr lang="it-IT" sz="2520" dirty="0" err="1"/>
              <a:t>that</a:t>
            </a:r>
            <a:r>
              <a:rPr lang="it-IT" sz="2520" dirty="0"/>
              <a:t> sylleptic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B61CA-AA73-488A-A695-4C96F14D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64" y="1461907"/>
            <a:ext cx="5760000" cy="393418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144494" y="1819279"/>
            <a:ext cx="2599231" cy="148846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30691384-48C4-4539-94F1-A17B307D5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025" y="2566306"/>
            <a:ext cx="5648976" cy="42367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228A35-5047-4DBB-A7A5-46F6DF763EE4}"/>
              </a:ext>
            </a:extLst>
          </p:cNvPr>
          <p:cNvSpPr/>
          <p:nvPr/>
        </p:nvSpPr>
        <p:spPr>
          <a:xfrm>
            <a:off x="4738977" y="3307743"/>
            <a:ext cx="405517" cy="27829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5062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B959B9-C598-40AD-9FD2-8FE1FD3FBC4B}"/>
              </a:ext>
            </a:extLst>
          </p:cNvPr>
          <p:cNvSpPr/>
          <p:nvPr/>
        </p:nvSpPr>
        <p:spPr>
          <a:xfrm>
            <a:off x="3112277" y="281493"/>
            <a:ext cx="17764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GLMs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73834D-9041-4B40-88EF-214C339EE954}"/>
              </a:ext>
            </a:extLst>
          </p:cNvPr>
          <p:cNvSpPr/>
          <p:nvPr/>
        </p:nvSpPr>
        <p:spPr>
          <a:xfrm>
            <a:off x="6413853" y="201276"/>
            <a:ext cx="377408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Markovian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57EAF-C7C2-46AE-A5B3-62355BC45178}"/>
              </a:ext>
            </a:extLst>
          </p:cNvPr>
          <p:cNvSpPr txBox="1"/>
          <p:nvPr/>
        </p:nvSpPr>
        <p:spPr>
          <a:xfrm>
            <a:off x="-58615" y="1132643"/>
            <a:ext cx="5681487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They</a:t>
            </a:r>
            <a:r>
              <a:rPr lang="it-IT" sz="2520" dirty="0"/>
              <a:t> are </a:t>
            </a:r>
            <a:r>
              <a:rPr lang="it-IT" sz="2520" dirty="0" err="1"/>
              <a:t>used</a:t>
            </a:r>
            <a:r>
              <a:rPr lang="it-IT" sz="2520" dirty="0"/>
              <a:t> to </a:t>
            </a:r>
            <a:r>
              <a:rPr lang="it-IT" sz="2520" dirty="0" err="1"/>
              <a:t>understand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a </a:t>
            </a:r>
            <a:r>
              <a:rPr lang="it-IT" sz="2520" dirty="0" err="1"/>
              <a:t>predictor</a:t>
            </a:r>
            <a:r>
              <a:rPr lang="it-IT" sz="2520" dirty="0"/>
              <a:t> </a:t>
            </a:r>
            <a:r>
              <a:rPr lang="it-IT" sz="2520" dirty="0" err="1"/>
              <a:t>describes</a:t>
            </a:r>
            <a:r>
              <a:rPr lang="it-IT" sz="2520" dirty="0"/>
              <a:t> a </a:t>
            </a:r>
            <a:r>
              <a:rPr lang="it-IT" sz="2520" dirty="0" err="1"/>
              <a:t>variable</a:t>
            </a:r>
            <a:endParaRPr lang="it-IT" sz="2520" dirty="0"/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/>
              <a:t>Poisson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quantitative;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 err="1"/>
              <a:t>Binomial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</a:t>
            </a:r>
            <a:r>
              <a:rPr lang="it-IT" sz="2520" dirty="0" err="1"/>
              <a:t>categorical</a:t>
            </a:r>
            <a:endParaRPr lang="it-IT" sz="2520" dirty="0"/>
          </a:p>
          <a:p>
            <a:pPr marL="285756" indent="-285756">
              <a:buFont typeface="Arial" panose="020B0604020202020204" pitchFamily="34" charset="0"/>
              <a:buChar char="•"/>
            </a:pPr>
            <a:endParaRPr lang="it-IT" sz="2520" dirty="0"/>
          </a:p>
          <a:p>
            <a:r>
              <a:rPr lang="it-IT" sz="2520" dirty="0"/>
              <a:t>Es. </a:t>
            </a:r>
            <a:r>
              <a:rPr lang="it-IT" sz="2520" dirty="0" err="1"/>
              <a:t>Is</a:t>
            </a:r>
            <a:r>
              <a:rPr lang="it-IT" sz="2520" dirty="0"/>
              <a:t> Vegetative </a:t>
            </a:r>
            <a:r>
              <a:rPr lang="it-IT" sz="2520" dirty="0" err="1"/>
              <a:t>bud</a:t>
            </a:r>
            <a:r>
              <a:rPr lang="it-IT" sz="2520" dirty="0"/>
              <a:t> </a:t>
            </a:r>
            <a:r>
              <a:rPr lang="it-IT" sz="2520" dirty="0" err="1"/>
              <a:t>burst</a:t>
            </a:r>
            <a:r>
              <a:rPr lang="it-IT" sz="2520" dirty="0"/>
              <a:t> (Y) </a:t>
            </a:r>
            <a:r>
              <a:rPr lang="it-IT" sz="2520" dirty="0" err="1"/>
              <a:t>depending</a:t>
            </a:r>
            <a:r>
              <a:rPr lang="it-IT" sz="2520" dirty="0"/>
              <a:t> on (~) </a:t>
            </a:r>
            <a:r>
              <a:rPr lang="it-IT" sz="2520" dirty="0" err="1"/>
              <a:t>length</a:t>
            </a:r>
            <a:r>
              <a:rPr lang="it-IT" sz="2520" dirty="0"/>
              <a:t>,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</a:t>
            </a:r>
            <a:r>
              <a:rPr lang="it-IT" sz="2520" dirty="0"/>
              <a:t>, </a:t>
            </a:r>
            <a:r>
              <a:rPr lang="it-IT" sz="2520" dirty="0" err="1"/>
              <a:t>sibling</a:t>
            </a:r>
            <a:r>
              <a:rPr lang="it-IT" sz="2520" dirty="0"/>
              <a:t> M, </a:t>
            </a:r>
            <a:r>
              <a:rPr lang="it-IT" sz="2520" dirty="0" err="1"/>
              <a:t>sibling</a:t>
            </a:r>
            <a:r>
              <a:rPr lang="it-IT" sz="2520" dirty="0"/>
              <a:t> V, tot </a:t>
            </a:r>
            <a:r>
              <a:rPr lang="it-IT" sz="2520" dirty="0" err="1"/>
              <a:t>buds</a:t>
            </a:r>
            <a:r>
              <a:rPr lang="it-IT" sz="2520" dirty="0"/>
              <a:t> </a:t>
            </a:r>
            <a:r>
              <a:rPr lang="it-IT" sz="2520" dirty="0" err="1"/>
              <a:t>at</a:t>
            </a:r>
            <a:r>
              <a:rPr lang="it-IT" sz="2520" dirty="0"/>
              <a:t> </a:t>
            </a:r>
            <a:r>
              <a:rPr lang="it-IT" sz="2520" dirty="0" err="1"/>
              <a:t>that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r>
              <a:rPr lang="it-IT" sz="2520" dirty="0"/>
              <a:t>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FAC0D-728A-4EF5-8406-3A88033DB3F5}"/>
              </a:ext>
            </a:extLst>
          </p:cNvPr>
          <p:cNvSpPr txBox="1"/>
          <p:nvPr/>
        </p:nvSpPr>
        <p:spPr>
          <a:xfrm>
            <a:off x="6209734" y="1955602"/>
            <a:ext cx="5325773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They</a:t>
            </a:r>
            <a:r>
              <a:rPr lang="it-IT" sz="2520" dirty="0"/>
              <a:t> are </a:t>
            </a:r>
            <a:r>
              <a:rPr lang="it-IT" sz="2520" dirty="0" err="1"/>
              <a:t>used</a:t>
            </a:r>
            <a:r>
              <a:rPr lang="it-IT" sz="2520" dirty="0"/>
              <a:t> to </a:t>
            </a:r>
            <a:r>
              <a:rPr lang="it-IT" sz="2520" dirty="0" err="1"/>
              <a:t>understand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variables</a:t>
            </a:r>
            <a:r>
              <a:rPr lang="it-IT" sz="2520" dirty="0"/>
              <a:t> (</a:t>
            </a:r>
            <a:r>
              <a:rPr lang="it-IT" sz="2520" dirty="0" err="1"/>
              <a:t>buds</a:t>
            </a:r>
            <a:r>
              <a:rPr lang="it-IT" sz="2520" dirty="0"/>
              <a:t>) can be </a:t>
            </a:r>
            <a:r>
              <a:rPr lang="it-IT" sz="2520" dirty="0" err="1"/>
              <a:t>grouped</a:t>
            </a:r>
            <a:r>
              <a:rPr lang="it-IT" sz="2520" dirty="0"/>
              <a:t> </a:t>
            </a:r>
            <a:r>
              <a:rPr lang="it-IT" sz="2520" dirty="0" err="1"/>
              <a:t>into</a:t>
            </a:r>
            <a:r>
              <a:rPr lang="it-IT" sz="2520" dirty="0"/>
              <a:t> </a:t>
            </a:r>
            <a:r>
              <a:rPr lang="it-IT" sz="2520" dirty="0" err="1"/>
              <a:t>homogeneus</a:t>
            </a:r>
            <a:r>
              <a:rPr lang="it-IT" sz="2520" dirty="0"/>
              <a:t> zones.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B5D8E-31A2-4714-97ED-7EE987434AE7}"/>
              </a:ext>
            </a:extLst>
          </p:cNvPr>
          <p:cNvSpPr txBox="1"/>
          <p:nvPr/>
        </p:nvSpPr>
        <p:spPr>
          <a:xfrm>
            <a:off x="3754294" y="4757339"/>
            <a:ext cx="4910885" cy="20313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520" dirty="0"/>
              <a:t>HAZELNUT ISSUES: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 err="1"/>
              <a:t>Dependencies</a:t>
            </a:r>
            <a:r>
              <a:rPr lang="it-IT" sz="2520" dirty="0"/>
              <a:t> </a:t>
            </a:r>
            <a:r>
              <a:rPr lang="it-IT" sz="2520" dirty="0" err="1"/>
              <a:t>between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nodes</a:t>
            </a:r>
            <a:r>
              <a:rPr lang="it-IT" sz="2520" dirty="0"/>
              <a:t>;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 err="1"/>
              <a:t>Dependencies</a:t>
            </a:r>
            <a:r>
              <a:rPr lang="it-IT" sz="2520" dirty="0"/>
              <a:t> </a:t>
            </a:r>
            <a:r>
              <a:rPr lang="it-IT" sz="2520" dirty="0" err="1"/>
              <a:t>between</a:t>
            </a:r>
            <a:r>
              <a:rPr lang="it-IT" sz="2520" dirty="0"/>
              <a:t> </a:t>
            </a:r>
            <a:r>
              <a:rPr lang="it-IT" sz="2520" dirty="0" err="1"/>
              <a:t>buds</a:t>
            </a:r>
            <a:r>
              <a:rPr lang="it-IT" sz="2520" dirty="0"/>
              <a:t> </a:t>
            </a:r>
            <a:r>
              <a:rPr lang="it-IT" sz="2520" dirty="0" err="1"/>
              <a:t>at</a:t>
            </a:r>
            <a:r>
              <a:rPr lang="it-IT" sz="2520" dirty="0"/>
              <a:t> the </a:t>
            </a:r>
            <a:r>
              <a:rPr lang="it-IT" sz="2520" dirty="0" err="1"/>
              <a:t>same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endParaRPr lang="it-IT" sz="252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683C3-A985-4170-83B5-4D5334A791F5}"/>
              </a:ext>
            </a:extLst>
          </p:cNvPr>
          <p:cNvSpPr txBox="1"/>
          <p:nvPr/>
        </p:nvSpPr>
        <p:spPr>
          <a:xfrm>
            <a:off x="136951" y="4922810"/>
            <a:ext cx="3617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highlight>
                  <a:srgbClr val="FFFF00"/>
                </a:highlight>
              </a:rPr>
              <a:t>NB_i</a:t>
            </a:r>
            <a:r>
              <a:rPr lang="it-IT" sz="1500" dirty="0">
                <a:highlight>
                  <a:srgbClr val="FFFF00"/>
                </a:highlight>
              </a:rPr>
              <a:t> glm sono delle generalizzazioni dei modelli lineari. Ipotizzando che le variabili possano essere distribuite anche in altri modi rispetto alla distribuzione normale</a:t>
            </a:r>
          </a:p>
        </p:txBody>
      </p:sp>
    </p:spTree>
    <p:extLst>
      <p:ext uri="{BB962C8B-B14F-4D97-AF65-F5344CB8AC3E}">
        <p14:creationId xmlns:p14="http://schemas.microsoft.com/office/powerpoint/2010/main" val="3032693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247943" y="367237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992304" y="5164547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90D6C0-7CCD-4E8F-A955-9226866253B9}"/>
              </a:ext>
            </a:extLst>
          </p:cNvPr>
          <p:cNvSpPr/>
          <p:nvPr/>
        </p:nvSpPr>
        <p:spPr>
          <a:xfrm>
            <a:off x="1575055" y="259569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F8F6CB-B41B-413F-A0B9-E3607D097E67}"/>
              </a:ext>
            </a:extLst>
          </p:cNvPr>
          <p:cNvSpPr/>
          <p:nvPr/>
        </p:nvSpPr>
        <p:spPr>
          <a:xfrm>
            <a:off x="146164" y="355525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Box4: do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you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burst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0918D-0B88-4AF5-911B-1EFA8881B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82899"/>
            <a:ext cx="9144000" cy="380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124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08667" y="1011049"/>
            <a:ext cx="89245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other</a:t>
            </a:r>
            <a:r>
              <a:rPr lang="it-IT" sz="1500" dirty="0"/>
              <a:t> </a:t>
            </a:r>
            <a:r>
              <a:rPr lang="it-IT" sz="1500" b="1" dirty="0"/>
              <a:t>v </a:t>
            </a:r>
            <a:r>
              <a:rPr lang="it-IT" sz="1500" dirty="0"/>
              <a:t>in the </a:t>
            </a:r>
            <a:r>
              <a:rPr lang="it-IT" sz="1500" dirty="0" err="1"/>
              <a:t>same</a:t>
            </a:r>
            <a:r>
              <a:rPr lang="it-IT" sz="1500" dirty="0"/>
              <a:t> sylleptic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7344315" y="1750946"/>
            <a:ext cx="2079051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52D4E4-24E1-41F3-86E8-0DA62BFBA0F2}"/>
              </a:ext>
            </a:extLst>
          </p:cNvPr>
          <p:cNvSpPr txBox="1"/>
          <p:nvPr/>
        </p:nvSpPr>
        <p:spPr>
          <a:xfrm>
            <a:off x="3781017" y="357745"/>
            <a:ext cx="375495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other</a:t>
            </a:r>
            <a:r>
              <a:rPr lang="it-IT" sz="2520" dirty="0"/>
              <a:t> V in </a:t>
            </a:r>
            <a:r>
              <a:rPr lang="it-IT" sz="2520" dirty="0" err="1"/>
              <a:t>that</a:t>
            </a:r>
            <a:r>
              <a:rPr lang="it-IT" sz="2520" dirty="0"/>
              <a:t> sylleptic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E7051A-8175-4E1C-8361-2ED4431F1025}"/>
              </a:ext>
            </a:extLst>
          </p:cNvPr>
          <p:cNvSpPr/>
          <p:nvPr/>
        </p:nvSpPr>
        <p:spPr>
          <a:xfrm>
            <a:off x="1446872" y="97979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47CA6D-F828-4A0C-B081-D477C7194848}"/>
              </a:ext>
            </a:extLst>
          </p:cNvPr>
          <p:cNvSpPr/>
          <p:nvPr/>
        </p:nvSpPr>
        <p:spPr>
          <a:xfrm>
            <a:off x="208667" y="26592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Box4: do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you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burst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38132C-DF8E-4B03-A1E9-718DA0A96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607" y="151668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C8397FF-D6CC-4992-855C-0BD62699F8E9}"/>
              </a:ext>
            </a:extLst>
          </p:cNvPr>
          <p:cNvSpPr/>
          <p:nvPr/>
        </p:nvSpPr>
        <p:spPr>
          <a:xfrm>
            <a:off x="10745130" y="1376933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1436E7-F4E8-4CA1-9160-9E262A444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51" y="1334214"/>
            <a:ext cx="5760000" cy="324592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847686" y="2058723"/>
            <a:ext cx="3536155" cy="97072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6DAD219-6310-45A3-954D-C691E60328B6}"/>
              </a:ext>
            </a:extLst>
          </p:cNvPr>
          <p:cNvSpPr/>
          <p:nvPr/>
        </p:nvSpPr>
        <p:spPr>
          <a:xfrm>
            <a:off x="4369413" y="2957177"/>
            <a:ext cx="401369" cy="19153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77067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57487" y="960907"/>
            <a:ext cx="89245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in M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other</a:t>
            </a:r>
            <a:r>
              <a:rPr lang="it-IT" sz="1500" dirty="0"/>
              <a:t> </a:t>
            </a:r>
            <a:r>
              <a:rPr lang="it-IT" sz="1500" b="1" dirty="0"/>
              <a:t>m</a:t>
            </a:r>
            <a:r>
              <a:rPr lang="it-IT" sz="1500" dirty="0"/>
              <a:t> in the </a:t>
            </a:r>
            <a:r>
              <a:rPr lang="it-IT" sz="1500" dirty="0" err="1"/>
              <a:t>same</a:t>
            </a:r>
            <a:r>
              <a:rPr lang="it-IT" sz="1500" dirty="0"/>
              <a:t> sylleptic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274515" y="1390870"/>
            <a:ext cx="2963749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1C6C0-C443-4322-B7AB-75407B968E74}"/>
              </a:ext>
            </a:extLst>
          </p:cNvPr>
          <p:cNvSpPr txBox="1"/>
          <p:nvPr/>
        </p:nvSpPr>
        <p:spPr>
          <a:xfrm>
            <a:off x="3768918" y="414739"/>
            <a:ext cx="444794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 </a:t>
            </a:r>
            <a:r>
              <a:rPr lang="it-IT" sz="2520" dirty="0" err="1"/>
              <a:t>siblings</a:t>
            </a:r>
            <a:r>
              <a:rPr lang="it-IT" sz="2520" dirty="0"/>
              <a:t> M in </a:t>
            </a:r>
            <a:r>
              <a:rPr lang="it-IT" sz="2520" dirty="0" err="1"/>
              <a:t>that</a:t>
            </a:r>
            <a:r>
              <a:rPr lang="it-IT" sz="2520" dirty="0"/>
              <a:t> sylleptic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043F95-55A2-4109-9556-5A78E45D8F05}"/>
              </a:ext>
            </a:extLst>
          </p:cNvPr>
          <p:cNvSpPr/>
          <p:nvPr/>
        </p:nvSpPr>
        <p:spPr>
          <a:xfrm>
            <a:off x="1521333" y="151669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82EF68-5602-471B-91DF-09646D70F1C3}"/>
              </a:ext>
            </a:extLst>
          </p:cNvPr>
          <p:cNvSpPr/>
          <p:nvPr/>
        </p:nvSpPr>
        <p:spPr>
          <a:xfrm>
            <a:off x="217348" y="26592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Box4: do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you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burst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AA20A5-4A8E-4DB4-A861-1427D990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479" y="205358"/>
            <a:ext cx="2319042" cy="1739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636F6F-9A00-4764-B34E-563DE234D04D}"/>
              </a:ext>
            </a:extLst>
          </p:cNvPr>
          <p:cNvSpPr/>
          <p:nvPr/>
        </p:nvSpPr>
        <p:spPr>
          <a:xfrm>
            <a:off x="10668002" y="1430623"/>
            <a:ext cx="41747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2F1C39-707E-4267-95CE-5D9301DB6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7" y="1347727"/>
            <a:ext cx="5760000" cy="357889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587903" y="1698647"/>
            <a:ext cx="3168487" cy="136730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Chart, bar chart, histogram&#10;&#10;Description automatically generated">
            <a:extLst>
              <a:ext uri="{FF2B5EF4-FFF2-40B4-BE49-F238E27FC236}">
                <a16:creationId xmlns:a16="http://schemas.microsoft.com/office/drawing/2014/main" id="{2B903718-030C-4496-B061-7F996D36F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944" y="2359214"/>
            <a:ext cx="5724569" cy="429342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9158D23-FDEA-4DDC-B547-ABD2802A75E8}"/>
              </a:ext>
            </a:extLst>
          </p:cNvPr>
          <p:cNvSpPr/>
          <p:nvPr/>
        </p:nvSpPr>
        <p:spPr>
          <a:xfrm>
            <a:off x="4099180" y="2947221"/>
            <a:ext cx="488723" cy="23745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97168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5247943" y="367238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381143" y="4754903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90D6C0-7CCD-4E8F-A955-9226866253B9}"/>
              </a:ext>
            </a:extLst>
          </p:cNvPr>
          <p:cNvSpPr/>
          <p:nvPr/>
        </p:nvSpPr>
        <p:spPr>
          <a:xfrm>
            <a:off x="1327603" y="97979"/>
            <a:ext cx="240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B79EF1-DEFC-46D0-BA98-972F99B93DF3}"/>
              </a:ext>
            </a:extLst>
          </p:cNvPr>
          <p:cNvSpPr/>
          <p:nvPr/>
        </p:nvSpPr>
        <p:spPr>
          <a:xfrm>
            <a:off x="36855" y="177001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Box4: do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you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it-IT" sz="1500" dirty="0" err="1">
                <a:solidFill>
                  <a:prstClr val="white"/>
                </a:solidFill>
                <a:latin typeface="Calibri" panose="020F0502020204030204"/>
              </a:rPr>
              <a:t>burst</a:t>
            </a:r>
            <a:r>
              <a:rPr lang="it-IT" sz="150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EB34C-FE59-4BDB-947C-9975487BB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369"/>
            <a:ext cx="9144000" cy="34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219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pic>
        <p:nvPicPr>
          <p:cNvPr id="43" name="Picture 42" descr="Chart, bar chart, histogram&#10;&#10;Description automatically generated">
            <a:extLst>
              <a:ext uri="{FF2B5EF4-FFF2-40B4-BE49-F238E27FC236}">
                <a16:creationId xmlns:a16="http://schemas.microsoft.com/office/drawing/2014/main" id="{DDA88E22-1A3A-4640-BF50-E10428E2D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7" y="76216"/>
            <a:ext cx="1780177" cy="13351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38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4E2372EA-ED1F-4E8E-835C-72818E82F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243" y="150362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 descr="Chart, bar chart, histogram&#10;&#10;Description automatically generated">
            <a:extLst>
              <a:ext uri="{FF2B5EF4-FFF2-40B4-BE49-F238E27FC236}">
                <a16:creationId xmlns:a16="http://schemas.microsoft.com/office/drawing/2014/main" id="{C61BECE8-6E42-4653-8D26-B50ED0311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000" y="230453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C617A512-8C7A-4E8D-A623-C0D6B71E74FE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68F432-D49A-417E-8EB5-3A761B8224F2}"/>
              </a:ext>
            </a:extLst>
          </p:cNvPr>
          <p:cNvSpPr txBox="1"/>
          <p:nvPr/>
        </p:nvSpPr>
        <p:spPr>
          <a:xfrm>
            <a:off x="10381647" y="2052750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(cm)+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7" name="Picture 46" descr="Chart, bar chart&#10;&#10;Description automatically generated">
            <a:extLst>
              <a:ext uri="{FF2B5EF4-FFF2-40B4-BE49-F238E27FC236}">
                <a16:creationId xmlns:a16="http://schemas.microsoft.com/office/drawing/2014/main" id="{1CA49183-5841-4445-A700-1BA1B5921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27" y="375115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Flowchart: Collate 47">
            <a:extLst>
              <a:ext uri="{FF2B5EF4-FFF2-40B4-BE49-F238E27FC236}">
                <a16:creationId xmlns:a16="http://schemas.microsoft.com/office/drawing/2014/main" id="{D2524732-E27B-4764-A168-841E7BBD5681}"/>
              </a:ext>
            </a:extLst>
          </p:cNvPr>
          <p:cNvSpPr/>
          <p:nvPr/>
        </p:nvSpPr>
        <p:spPr>
          <a:xfrm rot="7056620">
            <a:off x="10234309" y="3998405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BFF275-5577-43A0-82BA-C4C412078162}"/>
              </a:ext>
            </a:extLst>
          </p:cNvPr>
          <p:cNvSpPr txBox="1"/>
          <p:nvPr/>
        </p:nvSpPr>
        <p:spPr>
          <a:xfrm>
            <a:off x="10276127" y="3718339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</a:t>
            </a:r>
          </a:p>
        </p:txBody>
      </p:sp>
      <p:pic>
        <p:nvPicPr>
          <p:cNvPr id="50" name="Picture 49" descr="Chart, bar chart&#10;&#10;Description automatically generated">
            <a:extLst>
              <a:ext uri="{FF2B5EF4-FFF2-40B4-BE49-F238E27FC236}">
                <a16:creationId xmlns:a16="http://schemas.microsoft.com/office/drawing/2014/main" id="{D4A02161-6494-4382-A151-4A994EAECB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641" y="5279826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CCBE8EEC-F9E9-4CEF-AECD-E47F51FC1000}"/>
              </a:ext>
            </a:extLst>
          </p:cNvPr>
          <p:cNvSpPr/>
          <p:nvPr/>
        </p:nvSpPr>
        <p:spPr>
          <a:xfrm rot="6590791">
            <a:off x="9893289" y="4717967"/>
            <a:ext cx="111453" cy="92093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554D04-544D-46D4-BB42-6BC1CA5E663E}"/>
              </a:ext>
            </a:extLst>
          </p:cNvPr>
          <p:cNvSpPr txBox="1"/>
          <p:nvPr/>
        </p:nvSpPr>
        <p:spPr>
          <a:xfrm>
            <a:off x="10754473" y="5215878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</a:t>
            </a:r>
          </a:p>
        </p:txBody>
      </p:sp>
      <p:pic>
        <p:nvPicPr>
          <p:cNvPr id="54" name="Picture 53" descr="Chart, bar chart, histogram&#10;&#10;Description automatically generated">
            <a:extLst>
              <a:ext uri="{FF2B5EF4-FFF2-40B4-BE49-F238E27FC236}">
                <a16:creationId xmlns:a16="http://schemas.microsoft.com/office/drawing/2014/main" id="{4293BEC7-7E19-4FEE-B460-741A86CB43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27" y="240610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Flowchart: Collate 54">
            <a:extLst>
              <a:ext uri="{FF2B5EF4-FFF2-40B4-BE49-F238E27FC236}">
                <a16:creationId xmlns:a16="http://schemas.microsoft.com/office/drawing/2014/main" id="{D5ECF9CC-F2F8-4ED8-A909-A6D013132203}"/>
              </a:ext>
            </a:extLst>
          </p:cNvPr>
          <p:cNvSpPr/>
          <p:nvPr/>
        </p:nvSpPr>
        <p:spPr>
          <a:xfrm rot="7855529">
            <a:off x="7786421" y="3411229"/>
            <a:ext cx="110659" cy="168755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0AC3AEE-2DA0-47E0-8B89-7A114C29D6CF}"/>
              </a:ext>
            </a:extLst>
          </p:cNvPr>
          <p:cNvSpPr txBox="1"/>
          <p:nvPr/>
        </p:nvSpPr>
        <p:spPr>
          <a:xfrm>
            <a:off x="5942632" y="2287301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</a:t>
            </a:r>
          </a:p>
        </p:txBody>
      </p:sp>
    </p:spTree>
    <p:extLst>
      <p:ext uri="{BB962C8B-B14F-4D97-AF65-F5344CB8AC3E}">
        <p14:creationId xmlns:p14="http://schemas.microsoft.com/office/powerpoint/2010/main" val="2517761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34481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746596" y="174389"/>
            <a:ext cx="361481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shoot</a:t>
            </a:r>
            <a:r>
              <a:rPr lang="it-IT" sz="2520" dirty="0"/>
              <a:t> LENGTH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6578282" y="939071"/>
            <a:ext cx="2891132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75A8F6-66A2-4EBC-B088-E069F68F5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477" y="131295"/>
            <a:ext cx="2319042" cy="17392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6A7C49-C4FA-4852-BCB8-6156D403E69B}"/>
              </a:ext>
            </a:extLst>
          </p:cNvPr>
          <p:cNvSpPr/>
          <p:nvPr/>
        </p:nvSpPr>
        <p:spPr>
          <a:xfrm>
            <a:off x="9877849" y="651607"/>
            <a:ext cx="78553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71565D-D1AA-4C81-8284-C4CB953E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81" y="767245"/>
            <a:ext cx="5760000" cy="383506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  <a:stCxn id="17" idx="2"/>
            <a:endCxn id="15" idx="3"/>
          </p:cNvCxnSpPr>
          <p:nvPr/>
        </p:nvCxnSpPr>
        <p:spPr>
          <a:xfrm flipH="1">
            <a:off x="5104737" y="1246848"/>
            <a:ext cx="2919111" cy="136180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00B73D97-75F4-4195-95F2-FDF45580F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86" y="2282024"/>
            <a:ext cx="5926241" cy="44446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BCBCAAC-1B31-47A9-8853-BD15DC472244}"/>
              </a:ext>
            </a:extLst>
          </p:cNvPr>
          <p:cNvSpPr/>
          <p:nvPr/>
        </p:nvSpPr>
        <p:spPr>
          <a:xfrm>
            <a:off x="4675367" y="2480807"/>
            <a:ext cx="429370" cy="25568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1757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82107" y="444477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0E5684-F8ED-4B72-BF83-65CA0B4E3753}"/>
              </a:ext>
            </a:extLst>
          </p:cNvPr>
          <p:cNvSpPr/>
          <p:nvPr/>
        </p:nvSpPr>
        <p:spPr>
          <a:xfrm>
            <a:off x="1689569" y="262047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44CFA-371F-488E-A940-85E03746A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93019"/>
            <a:ext cx="9144000" cy="352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540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131113" y="210460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656921" y="210460"/>
            <a:ext cx="393461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shoot</a:t>
            </a:r>
            <a:r>
              <a:rPr lang="it-IT" sz="2520" dirty="0"/>
              <a:t> LENGTH(</a:t>
            </a:r>
            <a:r>
              <a:rPr lang="it-IT" sz="2520" dirty="0" err="1"/>
              <a:t>nodes</a:t>
            </a:r>
            <a:r>
              <a:rPr lang="it-IT" sz="252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6798265" y="922256"/>
            <a:ext cx="2870521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Coef=-0.11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75A8F6-66A2-4EBC-B088-E069F68F5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845" y="52616"/>
            <a:ext cx="2319042" cy="17392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6A7C49-C4FA-4852-BCB8-6156D403E69B}"/>
              </a:ext>
            </a:extLst>
          </p:cNvPr>
          <p:cNvSpPr/>
          <p:nvPr/>
        </p:nvSpPr>
        <p:spPr>
          <a:xfrm>
            <a:off x="9981217" y="572928"/>
            <a:ext cx="785531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0D58C-D690-423C-9C1E-31FBC31AA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84" y="959885"/>
            <a:ext cx="5760000" cy="30578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</p:cNvCxnSpPr>
          <p:nvPr/>
        </p:nvCxnSpPr>
        <p:spPr>
          <a:xfrm flipH="1">
            <a:off x="4384137" y="1230033"/>
            <a:ext cx="3527411" cy="12587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art, bar chart, histogram&#10;&#10;Description automatically generated">
            <a:extLst>
              <a:ext uri="{FF2B5EF4-FFF2-40B4-BE49-F238E27FC236}">
                <a16:creationId xmlns:a16="http://schemas.microsoft.com/office/drawing/2014/main" id="{ACAFCE03-47F3-4A37-A312-A7E817A67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153" y="2250219"/>
            <a:ext cx="6086294" cy="45647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5DBCDEE-ACB8-4A4C-AA92-C9D7DD8476E3}"/>
              </a:ext>
            </a:extLst>
          </p:cNvPr>
          <p:cNvSpPr/>
          <p:nvPr/>
        </p:nvSpPr>
        <p:spPr>
          <a:xfrm>
            <a:off x="3991555" y="2360919"/>
            <a:ext cx="405516" cy="2232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5753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82107" y="444477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0E5684-F8ED-4B72-BF83-65CA0B4E3753}"/>
              </a:ext>
            </a:extLst>
          </p:cNvPr>
          <p:cNvSpPr/>
          <p:nvPr/>
        </p:nvSpPr>
        <p:spPr>
          <a:xfrm>
            <a:off x="1689569" y="262047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8BC2C2-DD45-4DEE-9177-A1DCB5DCC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10193"/>
            <a:ext cx="9144000" cy="353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573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267944" y="151669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927125" y="232790"/>
            <a:ext cx="465717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shoot</a:t>
            </a:r>
            <a:r>
              <a:rPr lang="it-IT" sz="2520" dirty="0"/>
              <a:t> LENGTH+RANK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6471913" y="889948"/>
            <a:ext cx="3333629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Coef=-0.42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But </a:t>
            </a: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406777-8FDE-4BD7-A12A-D3D81243919E}"/>
              </a:ext>
            </a:extLst>
          </p:cNvPr>
          <p:cNvSpPr txBox="1"/>
          <p:nvPr/>
        </p:nvSpPr>
        <p:spPr>
          <a:xfrm>
            <a:off x="4124695" y="4880119"/>
            <a:ext cx="4405023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>
                <a:highlight>
                  <a:srgbClr val="FFFF00"/>
                </a:highlight>
              </a:rPr>
              <a:t>Use </a:t>
            </a:r>
            <a:r>
              <a:rPr lang="it-IT" sz="2520" dirty="0" err="1">
                <a:highlight>
                  <a:srgbClr val="FFFF00"/>
                </a:highlight>
              </a:rPr>
              <a:t>rank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  <a:r>
              <a:rPr lang="it-IT" sz="2520" dirty="0" err="1">
                <a:highlight>
                  <a:srgbClr val="FFFF00"/>
                </a:highlight>
              </a:rPr>
              <a:t>node</a:t>
            </a:r>
            <a:r>
              <a:rPr lang="it-IT" sz="2520" dirty="0">
                <a:highlight>
                  <a:srgbClr val="FFFF00"/>
                </a:highlight>
              </a:rPr>
              <a:t> to model the position!!! Not </a:t>
            </a:r>
            <a:r>
              <a:rPr lang="it-IT" sz="2520" dirty="0" err="1">
                <a:highlight>
                  <a:srgbClr val="FFFF00"/>
                </a:highlight>
              </a:rPr>
              <a:t>length</a:t>
            </a:r>
            <a:r>
              <a:rPr lang="it-IT" sz="2520" dirty="0"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576EE-F2F2-4D93-8C8E-4E0105875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249" y="232790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8E6EC6-51C0-4219-B403-6D26D45E3EA6}"/>
              </a:ext>
            </a:extLst>
          </p:cNvPr>
          <p:cNvSpPr/>
          <p:nvPr/>
        </p:nvSpPr>
        <p:spPr>
          <a:xfrm>
            <a:off x="10206874" y="75310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FBF4E-DF73-4445-A80C-9F8F9850F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2" y="1090005"/>
            <a:ext cx="4803205" cy="289805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5341680" y="1413168"/>
            <a:ext cx="2797048" cy="121523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0B72DB0-CF21-45E6-A522-79FCF0DDA1E7}"/>
              </a:ext>
            </a:extLst>
          </p:cNvPr>
          <p:cNvSpPr/>
          <p:nvPr/>
        </p:nvSpPr>
        <p:spPr>
          <a:xfrm>
            <a:off x="5033176" y="2417197"/>
            <a:ext cx="308504" cy="30214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7030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05FA21-B67D-42B6-8D93-2B4659EC63E0}"/>
              </a:ext>
            </a:extLst>
          </p:cNvPr>
          <p:cNvSpPr/>
          <p:nvPr/>
        </p:nvSpPr>
        <p:spPr>
          <a:xfrm>
            <a:off x="3695434" y="194816"/>
            <a:ext cx="4801138" cy="413935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DATASET_ARCHITECTURE HAZELNUT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B843-CE6B-4E06-9407-C064B94FC419}"/>
              </a:ext>
            </a:extLst>
          </p:cNvPr>
          <p:cNvSpPr/>
          <p:nvPr/>
        </p:nvSpPr>
        <p:spPr>
          <a:xfrm>
            <a:off x="1515688" y="563174"/>
            <a:ext cx="1848359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770D-CF87-4E75-98A6-6849983DECE7}"/>
              </a:ext>
            </a:extLst>
          </p:cNvPr>
          <p:cNvSpPr txBox="1"/>
          <p:nvPr/>
        </p:nvSpPr>
        <p:spPr>
          <a:xfrm>
            <a:off x="5283769" y="563175"/>
            <a:ext cx="1556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OWN-ROOTED e INNE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4F57659-083C-43A9-8D4C-FEEAABCC2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62677"/>
              </p:ext>
            </p:extLst>
          </p:nvPr>
        </p:nvGraphicFramePr>
        <p:xfrm>
          <a:off x="1704925" y="1029818"/>
          <a:ext cx="8713693" cy="55930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726">
                  <a:extLst>
                    <a:ext uri="{9D8B030D-6E8A-4147-A177-3AD203B41FA5}">
                      <a16:colId xmlns:a16="http://schemas.microsoft.com/office/drawing/2014/main" val="3983025270"/>
                    </a:ext>
                  </a:extLst>
                </a:gridCol>
                <a:gridCol w="2114761">
                  <a:extLst>
                    <a:ext uri="{9D8B030D-6E8A-4147-A177-3AD203B41FA5}">
                      <a16:colId xmlns:a16="http://schemas.microsoft.com/office/drawing/2014/main" val="1559661431"/>
                    </a:ext>
                  </a:extLst>
                </a:gridCol>
                <a:gridCol w="1630817">
                  <a:extLst>
                    <a:ext uri="{9D8B030D-6E8A-4147-A177-3AD203B41FA5}">
                      <a16:colId xmlns:a16="http://schemas.microsoft.com/office/drawing/2014/main" val="544693188"/>
                    </a:ext>
                  </a:extLst>
                </a:gridCol>
                <a:gridCol w="2028579">
                  <a:extLst>
                    <a:ext uri="{9D8B030D-6E8A-4147-A177-3AD203B41FA5}">
                      <a16:colId xmlns:a16="http://schemas.microsoft.com/office/drawing/2014/main" val="1947960910"/>
                    </a:ext>
                  </a:extLst>
                </a:gridCol>
                <a:gridCol w="1710763">
                  <a:extLst>
                    <a:ext uri="{9D8B030D-6E8A-4147-A177-3AD203B41FA5}">
                      <a16:colId xmlns:a16="http://schemas.microsoft.com/office/drawing/2014/main" val="2085838747"/>
                    </a:ext>
                  </a:extLst>
                </a:gridCol>
                <a:gridCol w="884047">
                  <a:extLst>
                    <a:ext uri="{9D8B030D-6E8A-4147-A177-3AD203B41FA5}">
                      <a16:colId xmlns:a16="http://schemas.microsoft.com/office/drawing/2014/main" val="3939269797"/>
                    </a:ext>
                  </a:extLst>
                </a:gridCol>
              </a:tblGrid>
              <a:tr h="236493"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Starter DF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Ending</a:t>
                      </a:r>
                      <a:r>
                        <a:rPr lang="it-IT" sz="1200" dirty="0"/>
                        <a:t> DF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What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was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done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Scripts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Scale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023713697"/>
                  </a:ext>
                </a:extLst>
              </a:tr>
              <a:tr h="791664">
                <a:tc>
                  <a:txBody>
                    <a:bodyPr/>
                    <a:lstStyle/>
                    <a:p>
                      <a:r>
                        <a:rPr lang="it-IT" sz="1200" dirty="0"/>
                        <a:t>1</a:t>
                      </a:r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highlight>
                            <a:srgbClr val="FFFF00"/>
                          </a:highlight>
                        </a:rPr>
                        <a:t>2020DFAUTO.csv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2020shoot_level.csv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it-IT" sz="1200" dirty="0" err="1"/>
                        <a:t>Count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number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per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shoot</a:t>
                      </a:r>
                      <a:r>
                        <a:rPr lang="it-IT" sz="1200" dirty="0"/>
                        <a:t>;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it-IT" sz="1200" dirty="0" err="1"/>
                        <a:t>Adding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plant</a:t>
                      </a:r>
                      <a:r>
                        <a:rPr lang="it-IT" sz="1200" dirty="0"/>
                        <a:t> ID to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shoot</a:t>
                      </a:r>
                      <a:r>
                        <a:rPr lang="it-IT" sz="1200" dirty="0"/>
                        <a:t>;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create_shootlevel.R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shoot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109043985"/>
                  </a:ext>
                </a:extLst>
              </a:tr>
              <a:tr h="421550">
                <a:tc>
                  <a:txBody>
                    <a:bodyPr/>
                    <a:lstStyle/>
                    <a:p>
                      <a:r>
                        <a:rPr lang="it-IT" sz="1200" dirty="0"/>
                        <a:t>2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2020shoot_level.csv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2020metamer_level.csv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 err="1"/>
                        <a:t>Creating</a:t>
                      </a:r>
                      <a:r>
                        <a:rPr lang="it-IT" sz="1200" dirty="0"/>
                        <a:t> the dataframe </a:t>
                      </a:r>
                      <a:r>
                        <a:rPr lang="it-IT" sz="1200" dirty="0" err="1"/>
                        <a:t>at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metamer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level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create_metamer_level.R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891810316"/>
                  </a:ext>
                </a:extLst>
              </a:tr>
              <a:tr h="421550">
                <a:tc>
                  <a:txBody>
                    <a:bodyPr/>
                    <a:lstStyle/>
                    <a:p>
                      <a:r>
                        <a:rPr lang="it-IT" sz="1200" dirty="0"/>
                        <a:t>3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2020metamer_level.csv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2020metamer_level.csv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/>
                        <a:t>Information of </a:t>
                      </a:r>
                      <a:r>
                        <a:rPr lang="it-IT" sz="1200" dirty="0" err="1"/>
                        <a:t>how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many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shoots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developed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next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year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modify_metlevel.R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39649675"/>
                  </a:ext>
                </a:extLst>
              </a:tr>
              <a:tr h="606607">
                <a:tc>
                  <a:txBody>
                    <a:bodyPr/>
                    <a:lstStyle/>
                    <a:p>
                      <a:r>
                        <a:rPr lang="it-IT" sz="1200" dirty="0"/>
                        <a:t>4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2020shoot_level.csv</a:t>
                      </a:r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2020shoot_level_DEVELOPED.csv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/>
                        <a:t>CREATE A NEW DATASET WITH THE SHOOT OF 2020 THAT WERE FOUND IN 2021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modify_shootlevel.R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Shoot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2016258"/>
                  </a:ext>
                </a:extLst>
              </a:tr>
              <a:tr h="606607">
                <a:tc>
                  <a:txBody>
                    <a:bodyPr/>
                    <a:lstStyle/>
                    <a:p>
                      <a:r>
                        <a:rPr lang="it-IT" sz="1200" dirty="0"/>
                        <a:t>5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2020metamer_level.csv</a:t>
                      </a:r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2020metamer_level_DEVELOPED.csv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it-IT" sz="1200" dirty="0"/>
                        <a:t>CREATE A NEW DATASET WITH THE SHOOT OF 2020 THAT WERE FOUND IN 2021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modify_metlevel.R</a:t>
                      </a: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83687480"/>
                  </a:ext>
                </a:extLst>
              </a:tr>
              <a:tr h="606607">
                <a:tc>
                  <a:txBody>
                    <a:bodyPr/>
                    <a:lstStyle/>
                    <a:p>
                      <a:r>
                        <a:rPr lang="it-IT" sz="1200" dirty="0"/>
                        <a:t>6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2020metamer_level_DEVELOPED.csv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bud_level_develop.csv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it-IT" sz="1200" dirty="0"/>
                        <a:t>Duplicate the </a:t>
                      </a:r>
                      <a:r>
                        <a:rPr lang="it-IT" sz="1200" dirty="0" err="1"/>
                        <a:t>rows</a:t>
                      </a:r>
                      <a:r>
                        <a:rPr lang="it-IT" sz="1200" dirty="0"/>
                        <a:t> for the </a:t>
                      </a:r>
                      <a:r>
                        <a:rPr lang="it-IT" sz="1200" dirty="0" err="1"/>
                        <a:t>number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create_bude_level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Bud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288153905"/>
                  </a:ext>
                </a:extLst>
              </a:tr>
              <a:tr h="1902007">
                <a:tc>
                  <a:txBody>
                    <a:bodyPr/>
                    <a:lstStyle/>
                    <a:p>
                      <a:r>
                        <a:rPr lang="it-IT" sz="1200" dirty="0"/>
                        <a:t>7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bud_level_develop.csv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bud_level_FINAL.csv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/>
                        <a:t>Position of the </a:t>
                      </a:r>
                      <a:r>
                        <a:rPr lang="it-IT" sz="1200" dirty="0" err="1"/>
                        <a:t>bud</a:t>
                      </a:r>
                      <a:r>
                        <a:rPr lang="it-IT" sz="1200" dirty="0"/>
                        <a:t> (</a:t>
                      </a:r>
                      <a:r>
                        <a:rPr lang="it-IT" sz="1200" dirty="0" err="1"/>
                        <a:t>lateral</a:t>
                      </a:r>
                      <a:r>
                        <a:rPr lang="it-IT" sz="1200" dirty="0"/>
                        <a:t>/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/>
                        <a:t>Fate of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</a:t>
                      </a:r>
                      <a:endParaRPr lang="it-IT" sz="12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 err="1"/>
                        <a:t>Number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sibling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(in multiple </a:t>
                      </a:r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 err="1"/>
                        <a:t>Numberof</a:t>
                      </a:r>
                      <a:r>
                        <a:rPr lang="it-IT" sz="1200" dirty="0"/>
                        <a:t> new </a:t>
                      </a:r>
                      <a:r>
                        <a:rPr lang="it-IT" sz="1200" dirty="0" err="1"/>
                        <a:t>shoots</a:t>
                      </a:r>
                      <a:endParaRPr lang="it-IT" sz="12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/>
                        <a:t>Info </a:t>
                      </a:r>
                      <a:r>
                        <a:rPr lang="it-IT" sz="1200" dirty="0" err="1"/>
                        <a:t>regarding</a:t>
                      </a:r>
                      <a:r>
                        <a:rPr lang="it-IT" sz="1200" dirty="0"/>
                        <a:t> the new </a:t>
                      </a:r>
                      <a:r>
                        <a:rPr lang="it-IT" sz="1200" dirty="0" err="1"/>
                        <a:t>shoot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developed</a:t>
                      </a:r>
                      <a:r>
                        <a:rPr lang="it-IT" sz="1200" dirty="0"/>
                        <a:t>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200" dirty="0" err="1"/>
                        <a:t>Substrating</a:t>
                      </a:r>
                      <a:r>
                        <a:rPr lang="it-IT" sz="1200" dirty="0"/>
                        <a:t> to the </a:t>
                      </a:r>
                      <a:r>
                        <a:rPr lang="it-IT" sz="1200" dirty="0" err="1"/>
                        <a:t>sibling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value</a:t>
                      </a:r>
                      <a:r>
                        <a:rPr lang="it-IT" sz="1200" dirty="0"/>
                        <a:t> the fate of </a:t>
                      </a:r>
                      <a:r>
                        <a:rPr lang="it-IT" sz="1200" dirty="0" err="1"/>
                        <a:t>that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create_budlevelFINAL.R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Bud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903013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03100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DB2511-0F0A-4E63-A483-DABC1E13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6" y="861457"/>
            <a:ext cx="5760000" cy="31391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5FB0-7831-4D44-804D-7EC81D3AC662}"/>
              </a:ext>
            </a:extLst>
          </p:cNvPr>
          <p:cNvSpPr/>
          <p:nvPr/>
        </p:nvSpPr>
        <p:spPr>
          <a:xfrm>
            <a:off x="83406" y="261700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58FBF-A850-43EA-BEAB-CCDE8D5E088B}"/>
              </a:ext>
            </a:extLst>
          </p:cNvPr>
          <p:cNvSpPr txBox="1"/>
          <p:nvPr/>
        </p:nvSpPr>
        <p:spPr>
          <a:xfrm>
            <a:off x="2702055" y="261700"/>
            <a:ext cx="376208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~RANK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C5E01-6F0E-4AF5-B739-AF7C8E15D091}"/>
              </a:ext>
            </a:extLst>
          </p:cNvPr>
          <p:cNvSpPr txBox="1"/>
          <p:nvPr/>
        </p:nvSpPr>
        <p:spPr>
          <a:xfrm>
            <a:off x="6464137" y="595480"/>
            <a:ext cx="288207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Coef=-0.42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576EE-F2F2-4D93-8C8E-4E010587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918" y="151669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8E6EC6-51C0-4219-B403-6D26D45E3EA6}"/>
              </a:ext>
            </a:extLst>
          </p:cNvPr>
          <p:cNvSpPr/>
          <p:nvPr/>
        </p:nvSpPr>
        <p:spPr>
          <a:xfrm>
            <a:off x="10010543" y="671981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880A7-4010-4BEC-99FA-0C7F0AF6AF5E}"/>
              </a:ext>
            </a:extLst>
          </p:cNvPr>
          <p:cNvCxnSpPr>
            <a:cxnSpLocks/>
            <a:stCxn id="17" idx="2"/>
            <a:endCxn id="8" idx="3"/>
          </p:cNvCxnSpPr>
          <p:nvPr/>
        </p:nvCxnSpPr>
        <p:spPr>
          <a:xfrm flipH="1">
            <a:off x="4412974" y="903257"/>
            <a:ext cx="3492200" cy="150227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763CBAA4-F2D0-41AD-A157-7E6A08484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087" y="1890950"/>
            <a:ext cx="6420508" cy="48153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E11BE3-949B-472B-8F63-22FAB4FC9068}"/>
              </a:ext>
            </a:extLst>
          </p:cNvPr>
          <p:cNvSpPr/>
          <p:nvPr/>
        </p:nvSpPr>
        <p:spPr>
          <a:xfrm>
            <a:off x="3872285" y="2272030"/>
            <a:ext cx="540689" cy="26699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42098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762270" y="4731571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0E5684-F8ED-4B72-BF83-65CA0B4E3753}"/>
              </a:ext>
            </a:extLst>
          </p:cNvPr>
          <p:cNvSpPr/>
          <p:nvPr/>
        </p:nvSpPr>
        <p:spPr>
          <a:xfrm>
            <a:off x="99309" y="249134"/>
            <a:ext cx="251211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Box2.0: Existence of B (0,1)?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ECB1C8-AC3A-4446-AD18-DE72D875C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123" y="1008069"/>
            <a:ext cx="9144000" cy="349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641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pic>
        <p:nvPicPr>
          <p:cNvPr id="43" name="Picture 42" descr="Chart, bar chart, histogram&#10;&#10;Description automatically generated">
            <a:extLst>
              <a:ext uri="{FF2B5EF4-FFF2-40B4-BE49-F238E27FC236}">
                <a16:creationId xmlns:a16="http://schemas.microsoft.com/office/drawing/2014/main" id="{DDA88E22-1A3A-4640-BF50-E10428E2D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7" y="76216"/>
            <a:ext cx="1780177" cy="13351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38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4E2372EA-ED1F-4E8E-835C-72818E82F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243" y="150362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 descr="Chart, bar chart, histogram&#10;&#10;Description automatically generated">
            <a:extLst>
              <a:ext uri="{FF2B5EF4-FFF2-40B4-BE49-F238E27FC236}">
                <a16:creationId xmlns:a16="http://schemas.microsoft.com/office/drawing/2014/main" id="{C61BECE8-6E42-4653-8D26-B50ED0311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000" y="230453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C617A512-8C7A-4E8D-A623-C0D6B71E74FE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68F432-D49A-417E-8EB5-3A761B8224F2}"/>
              </a:ext>
            </a:extLst>
          </p:cNvPr>
          <p:cNvSpPr txBox="1"/>
          <p:nvPr/>
        </p:nvSpPr>
        <p:spPr>
          <a:xfrm>
            <a:off x="10381647" y="2052750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(cm)+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7" name="Picture 46" descr="Chart, bar chart&#10;&#10;Description automatically generated">
            <a:extLst>
              <a:ext uri="{FF2B5EF4-FFF2-40B4-BE49-F238E27FC236}">
                <a16:creationId xmlns:a16="http://schemas.microsoft.com/office/drawing/2014/main" id="{1CA49183-5841-4445-A700-1BA1B5921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27" y="375115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Flowchart: Collate 47">
            <a:extLst>
              <a:ext uri="{FF2B5EF4-FFF2-40B4-BE49-F238E27FC236}">
                <a16:creationId xmlns:a16="http://schemas.microsoft.com/office/drawing/2014/main" id="{D2524732-E27B-4764-A168-841E7BBD5681}"/>
              </a:ext>
            </a:extLst>
          </p:cNvPr>
          <p:cNvSpPr/>
          <p:nvPr/>
        </p:nvSpPr>
        <p:spPr>
          <a:xfrm rot="7056620">
            <a:off x="10234309" y="3998405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BFF275-5577-43A0-82BA-C4C412078162}"/>
              </a:ext>
            </a:extLst>
          </p:cNvPr>
          <p:cNvSpPr txBox="1"/>
          <p:nvPr/>
        </p:nvSpPr>
        <p:spPr>
          <a:xfrm>
            <a:off x="10276127" y="3718339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</a:t>
            </a:r>
          </a:p>
        </p:txBody>
      </p:sp>
      <p:pic>
        <p:nvPicPr>
          <p:cNvPr id="50" name="Picture 49" descr="Chart, bar chart&#10;&#10;Description automatically generated">
            <a:extLst>
              <a:ext uri="{FF2B5EF4-FFF2-40B4-BE49-F238E27FC236}">
                <a16:creationId xmlns:a16="http://schemas.microsoft.com/office/drawing/2014/main" id="{D4A02161-6494-4382-A151-4A994EAECB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641" y="5279826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CCBE8EEC-F9E9-4CEF-AECD-E47F51FC1000}"/>
              </a:ext>
            </a:extLst>
          </p:cNvPr>
          <p:cNvSpPr/>
          <p:nvPr/>
        </p:nvSpPr>
        <p:spPr>
          <a:xfrm rot="6590791">
            <a:off x="9893289" y="4717967"/>
            <a:ext cx="111453" cy="92093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554D04-544D-46D4-BB42-6BC1CA5E663E}"/>
              </a:ext>
            </a:extLst>
          </p:cNvPr>
          <p:cNvSpPr txBox="1"/>
          <p:nvPr/>
        </p:nvSpPr>
        <p:spPr>
          <a:xfrm>
            <a:off x="10754473" y="5215878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</a:t>
            </a:r>
          </a:p>
        </p:txBody>
      </p:sp>
      <p:pic>
        <p:nvPicPr>
          <p:cNvPr id="54" name="Picture 53" descr="Chart, bar chart, histogram&#10;&#10;Description automatically generated">
            <a:extLst>
              <a:ext uri="{FF2B5EF4-FFF2-40B4-BE49-F238E27FC236}">
                <a16:creationId xmlns:a16="http://schemas.microsoft.com/office/drawing/2014/main" id="{4293BEC7-7E19-4FEE-B460-741A86CB43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27" y="240610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Flowchart: Collate 54">
            <a:extLst>
              <a:ext uri="{FF2B5EF4-FFF2-40B4-BE49-F238E27FC236}">
                <a16:creationId xmlns:a16="http://schemas.microsoft.com/office/drawing/2014/main" id="{D5ECF9CC-F2F8-4ED8-A909-A6D013132203}"/>
              </a:ext>
            </a:extLst>
          </p:cNvPr>
          <p:cNvSpPr/>
          <p:nvPr/>
        </p:nvSpPr>
        <p:spPr>
          <a:xfrm rot="7855529">
            <a:off x="7786421" y="3411229"/>
            <a:ext cx="110659" cy="168755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0AC3AEE-2DA0-47E0-8B89-7A114C29D6CF}"/>
              </a:ext>
            </a:extLst>
          </p:cNvPr>
          <p:cNvSpPr txBox="1"/>
          <p:nvPr/>
        </p:nvSpPr>
        <p:spPr>
          <a:xfrm>
            <a:off x="5942632" y="2287301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</a:t>
            </a:r>
          </a:p>
        </p:txBody>
      </p:sp>
      <p:pic>
        <p:nvPicPr>
          <p:cNvPr id="58" name="Picture 57" descr="Chart, histogram&#10;&#10;Description automatically generated">
            <a:extLst>
              <a:ext uri="{FF2B5EF4-FFF2-40B4-BE49-F238E27FC236}">
                <a16:creationId xmlns:a16="http://schemas.microsoft.com/office/drawing/2014/main" id="{F1D5C841-BB7D-4835-BDB8-08E7A1643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750" y="10248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Flowchart: Collate 59">
            <a:extLst>
              <a:ext uri="{FF2B5EF4-FFF2-40B4-BE49-F238E27FC236}">
                <a16:creationId xmlns:a16="http://schemas.microsoft.com/office/drawing/2014/main" id="{6B6CDB92-789F-4AF3-A1D4-A4AC629C1500}"/>
              </a:ext>
            </a:extLst>
          </p:cNvPr>
          <p:cNvSpPr/>
          <p:nvPr/>
        </p:nvSpPr>
        <p:spPr>
          <a:xfrm rot="10445735" flipH="1">
            <a:off x="3644681" y="1425066"/>
            <a:ext cx="113383" cy="63520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C99B475-232D-4272-9570-66FAF9130624}"/>
              </a:ext>
            </a:extLst>
          </p:cNvPr>
          <p:cNvSpPr txBox="1"/>
          <p:nvPr/>
        </p:nvSpPr>
        <p:spPr>
          <a:xfrm>
            <a:off x="2511200" y="1616689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~Rank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71135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394314" y="287946"/>
            <a:ext cx="3163099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Coef=+0.007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71555" y="151669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81317-E888-4F8D-9684-BA915B26A9B7}"/>
              </a:ext>
            </a:extLst>
          </p:cNvPr>
          <p:cNvSpPr txBox="1"/>
          <p:nvPr/>
        </p:nvSpPr>
        <p:spPr>
          <a:xfrm>
            <a:off x="2160767" y="151669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shoot</a:t>
            </a:r>
            <a:r>
              <a:rPr lang="it-IT" sz="2520" dirty="0"/>
              <a:t> LENGTH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502272-36F6-4F78-8443-2BA300D0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403" y="0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F317DF-0D4D-47A9-BE09-B2D884214FA2}"/>
              </a:ext>
            </a:extLst>
          </p:cNvPr>
          <p:cNvSpPr/>
          <p:nvPr/>
        </p:nvSpPr>
        <p:spPr>
          <a:xfrm>
            <a:off x="9986783" y="76449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3617EE-C05C-44D8-951F-CE84F70B4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9" y="764492"/>
            <a:ext cx="5760000" cy="308613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  <a:endCxn id="20" idx="3"/>
          </p:cNvCxnSpPr>
          <p:nvPr/>
        </p:nvCxnSpPr>
        <p:spPr>
          <a:xfrm flipH="1">
            <a:off x="4317558" y="595723"/>
            <a:ext cx="3658306" cy="168805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876AF043-D85D-4C98-AFEC-FF7D5F44A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51" y="1805643"/>
            <a:ext cx="6525933" cy="48944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50934BE-9957-404E-A4AB-C7E014F107D3}"/>
              </a:ext>
            </a:extLst>
          </p:cNvPr>
          <p:cNvSpPr/>
          <p:nvPr/>
        </p:nvSpPr>
        <p:spPr>
          <a:xfrm>
            <a:off x="3951798" y="2198061"/>
            <a:ext cx="365760" cy="17142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88291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927597" y="5164794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4D43F4-1AEF-468A-BFBB-DD9C4D8A45AD}"/>
              </a:ext>
            </a:extLst>
          </p:cNvPr>
          <p:cNvSpPr/>
          <p:nvPr/>
        </p:nvSpPr>
        <p:spPr>
          <a:xfrm>
            <a:off x="1714108" y="247375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48171-1BE8-44B5-934F-526140B65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70963"/>
            <a:ext cx="9144000" cy="347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64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613318" y="735777"/>
            <a:ext cx="309954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Coef=+0.018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293799" y="218287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81317-E888-4F8D-9684-BA915B26A9B7}"/>
              </a:ext>
            </a:extLst>
          </p:cNvPr>
          <p:cNvSpPr txBox="1"/>
          <p:nvPr/>
        </p:nvSpPr>
        <p:spPr>
          <a:xfrm>
            <a:off x="2486858" y="232518"/>
            <a:ext cx="346866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shoot</a:t>
            </a:r>
            <a:r>
              <a:rPr lang="it-IT" sz="2520" dirty="0"/>
              <a:t> LENGTH(</a:t>
            </a:r>
            <a:r>
              <a:rPr lang="it-IT" sz="2520" dirty="0" err="1"/>
              <a:t>nodes</a:t>
            </a:r>
            <a:r>
              <a:rPr lang="it-IT" sz="2520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502272-36F6-4F78-8443-2BA300D0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159" y="167430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F317DF-0D4D-47A9-BE09-B2D884214FA2}"/>
              </a:ext>
            </a:extLst>
          </p:cNvPr>
          <p:cNvSpPr/>
          <p:nvPr/>
        </p:nvSpPr>
        <p:spPr>
          <a:xfrm>
            <a:off x="9864539" y="93192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A95E3-D450-4782-B9E1-36ECA28E5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91" y="889666"/>
            <a:ext cx="5760000" cy="399106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  <a:endCxn id="7" idx="3"/>
          </p:cNvCxnSpPr>
          <p:nvPr/>
        </p:nvCxnSpPr>
        <p:spPr>
          <a:xfrm flipH="1">
            <a:off x="5613621" y="1043554"/>
            <a:ext cx="2549469" cy="194837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3036D35-D606-4075-B4C6-4BF2141995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410" y="2460758"/>
            <a:ext cx="5583493" cy="41876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DCE928-380A-4C1F-AF7A-2C299497E6BD}"/>
              </a:ext>
            </a:extLst>
          </p:cNvPr>
          <p:cNvSpPr/>
          <p:nvPr/>
        </p:nvSpPr>
        <p:spPr>
          <a:xfrm>
            <a:off x="5319622" y="2822713"/>
            <a:ext cx="293999" cy="33842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58143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2708714" y="5082974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4D43F4-1AEF-468A-BFBB-DD9C4D8A45AD}"/>
              </a:ext>
            </a:extLst>
          </p:cNvPr>
          <p:cNvSpPr/>
          <p:nvPr/>
        </p:nvSpPr>
        <p:spPr>
          <a:xfrm>
            <a:off x="1714108" y="247375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6DB3E-5D77-485E-9A1B-AC48D9A61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08" y="1201383"/>
            <a:ext cx="9144000" cy="350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158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9AF02-04F3-4782-8307-3F939EF2A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91" y="879700"/>
            <a:ext cx="5760000" cy="30634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096000" y="707268"/>
            <a:ext cx="2165405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213554" y="232081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81317-E888-4F8D-9684-BA915B26A9B7}"/>
              </a:ext>
            </a:extLst>
          </p:cNvPr>
          <p:cNvSpPr txBox="1"/>
          <p:nvPr/>
        </p:nvSpPr>
        <p:spPr>
          <a:xfrm>
            <a:off x="2470753" y="191699"/>
            <a:ext cx="448689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r>
              <a:rPr lang="it-IT" sz="2520" dirty="0"/>
              <a:t> from the </a:t>
            </a:r>
            <a:r>
              <a:rPr lang="it-IT" sz="2520" dirty="0" err="1"/>
              <a:t>median</a:t>
            </a:r>
            <a:r>
              <a:rPr lang="it-IT" sz="2520" dirty="0"/>
              <a:t> </a:t>
            </a:r>
            <a:r>
              <a:rPr lang="it-IT" sz="2520" dirty="0" err="1"/>
              <a:t>node</a:t>
            </a:r>
            <a:endParaRPr lang="it-IT" sz="252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502272-36F6-4F78-8443-2BA300D0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247" y="234720"/>
            <a:ext cx="2319042" cy="17392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F317DF-0D4D-47A9-BE09-B2D884214FA2}"/>
              </a:ext>
            </a:extLst>
          </p:cNvPr>
          <p:cNvSpPr/>
          <p:nvPr/>
        </p:nvSpPr>
        <p:spPr>
          <a:xfrm>
            <a:off x="10006627" y="999212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819293" y="1015045"/>
            <a:ext cx="2359410" cy="15613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623D67F8-0FC6-4547-BF36-A210ABC71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412" y="2281777"/>
            <a:ext cx="6191093" cy="46433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8641FF-CA02-4C48-9873-51BFE0197FA4}"/>
              </a:ext>
            </a:extLst>
          </p:cNvPr>
          <p:cNvSpPr txBox="1"/>
          <p:nvPr/>
        </p:nvSpPr>
        <p:spPr>
          <a:xfrm>
            <a:off x="1749288" y="4450282"/>
            <a:ext cx="3910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highlight>
                  <a:srgbClr val="FFFF00"/>
                </a:highlight>
              </a:rPr>
              <a:t>To me </a:t>
            </a:r>
            <a:r>
              <a:rPr lang="it-IT" sz="2000" dirty="0" err="1">
                <a:highlight>
                  <a:srgbClr val="FFFF00"/>
                </a:highlight>
              </a:rPr>
              <a:t>it</a:t>
            </a:r>
            <a:r>
              <a:rPr lang="it-IT" sz="2000" dirty="0">
                <a:highlight>
                  <a:srgbClr val="FFFF00"/>
                </a:highlight>
              </a:rPr>
              <a:t> </a:t>
            </a:r>
            <a:r>
              <a:rPr lang="it-IT" sz="2000" dirty="0" err="1">
                <a:highlight>
                  <a:srgbClr val="FFFF00"/>
                </a:highlight>
              </a:rPr>
              <a:t>seems</a:t>
            </a:r>
            <a:r>
              <a:rPr lang="it-IT" sz="2000" dirty="0">
                <a:highlight>
                  <a:srgbClr val="FFFF00"/>
                </a:highlight>
              </a:rPr>
              <a:t> </a:t>
            </a:r>
            <a:r>
              <a:rPr lang="it-IT" sz="2000" dirty="0" err="1">
                <a:highlight>
                  <a:srgbClr val="FFFF00"/>
                </a:highlight>
              </a:rPr>
              <a:t>that</a:t>
            </a:r>
            <a:r>
              <a:rPr lang="it-IT" sz="2000" dirty="0">
                <a:highlight>
                  <a:srgbClr val="FFFF00"/>
                </a:highlight>
              </a:rPr>
              <a:t> </a:t>
            </a:r>
            <a:r>
              <a:rPr lang="it-IT" sz="2000" dirty="0" err="1">
                <a:highlight>
                  <a:srgbClr val="FFFF00"/>
                </a:highlight>
              </a:rPr>
              <a:t>distance</a:t>
            </a:r>
            <a:r>
              <a:rPr lang="it-IT" sz="2000" dirty="0">
                <a:highlight>
                  <a:srgbClr val="FFFF00"/>
                </a:highlight>
              </a:rPr>
              <a:t> </a:t>
            </a:r>
            <a:r>
              <a:rPr lang="it-IT" sz="2000" dirty="0" err="1">
                <a:highlight>
                  <a:srgbClr val="FFFF00"/>
                </a:highlight>
              </a:rPr>
              <a:t>has</a:t>
            </a:r>
            <a:r>
              <a:rPr lang="it-IT" sz="2000" dirty="0">
                <a:highlight>
                  <a:srgbClr val="FFFF00"/>
                </a:highlight>
              </a:rPr>
              <a:t> an </a:t>
            </a:r>
            <a:r>
              <a:rPr lang="it-IT" sz="2000" dirty="0" err="1">
                <a:highlight>
                  <a:srgbClr val="FFFF00"/>
                </a:highlight>
              </a:rPr>
              <a:t>effect</a:t>
            </a:r>
            <a:r>
              <a:rPr lang="it-IT" sz="2000" dirty="0">
                <a:highlight>
                  <a:srgbClr val="FFFF00"/>
                </a:highlight>
              </a:rPr>
              <a:t>: </a:t>
            </a:r>
            <a:r>
              <a:rPr lang="it-IT" sz="2000" dirty="0" err="1">
                <a:highlight>
                  <a:srgbClr val="FFFF00"/>
                </a:highlight>
              </a:rPr>
              <a:t>why</a:t>
            </a:r>
            <a:r>
              <a:rPr lang="it-IT" sz="2000" dirty="0">
                <a:highlight>
                  <a:srgbClr val="FFFF00"/>
                </a:highlight>
              </a:rPr>
              <a:t> </a:t>
            </a:r>
            <a:r>
              <a:rPr lang="it-IT" sz="2000" dirty="0" err="1">
                <a:highlight>
                  <a:srgbClr val="FFFF00"/>
                </a:highlight>
              </a:rPr>
              <a:t>it</a:t>
            </a:r>
            <a:r>
              <a:rPr lang="it-IT" sz="2000" dirty="0">
                <a:highlight>
                  <a:srgbClr val="FFFF00"/>
                </a:highlight>
              </a:rPr>
              <a:t> </a:t>
            </a:r>
            <a:r>
              <a:rPr lang="it-IT" sz="2000" dirty="0" err="1">
                <a:highlight>
                  <a:srgbClr val="FFFF00"/>
                </a:highlight>
              </a:rPr>
              <a:t>is</a:t>
            </a:r>
            <a:r>
              <a:rPr lang="it-IT" sz="2000" dirty="0">
                <a:highlight>
                  <a:srgbClr val="FFFF00"/>
                </a:highlight>
              </a:rPr>
              <a:t> </a:t>
            </a:r>
            <a:r>
              <a:rPr lang="it-IT" sz="2000" dirty="0" err="1">
                <a:highlight>
                  <a:srgbClr val="FFFF00"/>
                </a:highlight>
              </a:rPr>
              <a:t>not</a:t>
            </a:r>
            <a:r>
              <a:rPr lang="it-IT" sz="2000" dirty="0">
                <a:highlight>
                  <a:srgbClr val="FFFF00"/>
                </a:highlight>
              </a:rPr>
              <a:t> </a:t>
            </a:r>
            <a:r>
              <a:rPr lang="it-IT" sz="2000" dirty="0" err="1">
                <a:highlight>
                  <a:srgbClr val="FFFF00"/>
                </a:highlight>
              </a:rPr>
              <a:t>significant</a:t>
            </a:r>
            <a:r>
              <a:rPr lang="it-IT" sz="2000" dirty="0">
                <a:highlight>
                  <a:srgbClr val="FFFF00"/>
                </a:highlight>
              </a:rPr>
              <a:t>?</a:t>
            </a:r>
          </a:p>
          <a:p>
            <a:pPr algn="ctr"/>
            <a:r>
              <a:rPr lang="it-IT" sz="2000" dirty="0" err="1">
                <a:highlight>
                  <a:srgbClr val="FFFF00"/>
                </a:highlight>
              </a:rPr>
              <a:t>Maybe</a:t>
            </a:r>
            <a:r>
              <a:rPr lang="it-IT" sz="2000" dirty="0">
                <a:highlight>
                  <a:srgbClr val="FFFF00"/>
                </a:highlight>
              </a:rPr>
              <a:t> </a:t>
            </a:r>
            <a:r>
              <a:rPr lang="it-IT" sz="2000" dirty="0" err="1">
                <a:highlight>
                  <a:srgbClr val="FFFF00"/>
                </a:highlight>
              </a:rPr>
              <a:t>because</a:t>
            </a:r>
            <a:r>
              <a:rPr lang="it-IT" sz="2000" dirty="0">
                <a:highlight>
                  <a:srgbClr val="FFFF00"/>
                </a:highlight>
              </a:rPr>
              <a:t> </a:t>
            </a:r>
            <a:r>
              <a:rPr lang="it-IT" sz="2000" dirty="0" err="1">
                <a:highlight>
                  <a:srgbClr val="FFFF00"/>
                </a:highlight>
              </a:rPr>
              <a:t>rank</a:t>
            </a:r>
            <a:r>
              <a:rPr lang="it-IT" sz="2000" dirty="0">
                <a:highlight>
                  <a:srgbClr val="FFFF00"/>
                </a:highlight>
              </a:rPr>
              <a:t> 0 </a:t>
            </a:r>
            <a:r>
              <a:rPr lang="it-IT" sz="2000" dirty="0" err="1">
                <a:highlight>
                  <a:srgbClr val="FFFF00"/>
                </a:highlight>
              </a:rPr>
              <a:t>is</a:t>
            </a:r>
            <a:r>
              <a:rPr lang="it-IT" sz="2000" dirty="0">
                <a:highlight>
                  <a:srgbClr val="FFFF00"/>
                </a:highlight>
              </a:rPr>
              <a:t> </a:t>
            </a:r>
            <a:r>
              <a:rPr lang="it-IT" sz="2000" dirty="0" err="1">
                <a:highlight>
                  <a:srgbClr val="FFFF00"/>
                </a:highlight>
              </a:rPr>
              <a:t>very</a:t>
            </a:r>
            <a:r>
              <a:rPr lang="it-IT" sz="2000" dirty="0">
                <a:highlight>
                  <a:srgbClr val="FFFF00"/>
                </a:highlight>
              </a:rPr>
              <a:t> low?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8D6F31-B817-4B01-9C64-6E10E820693A}"/>
              </a:ext>
            </a:extLst>
          </p:cNvPr>
          <p:cNvSpPr/>
          <p:nvPr/>
        </p:nvSpPr>
        <p:spPr>
          <a:xfrm>
            <a:off x="4015409" y="2446549"/>
            <a:ext cx="675373" cy="20918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54892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E140B2-633A-41EC-86E3-FC751BB7C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6" y="788848"/>
            <a:ext cx="5760000" cy="3101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464461" y="186265"/>
            <a:ext cx="2933981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Coef=+0.03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00656" y="217833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5CB5D1-0CBC-41F8-8125-685C10A75CCD}"/>
              </a:ext>
            </a:extLst>
          </p:cNvPr>
          <p:cNvSpPr txBox="1"/>
          <p:nvPr/>
        </p:nvSpPr>
        <p:spPr>
          <a:xfrm>
            <a:off x="2089868" y="263275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</a:t>
            </a:r>
            <a:endParaRPr lang="it-IT" sz="252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  <a:endCxn id="2" idx="3"/>
          </p:cNvCxnSpPr>
          <p:nvPr/>
        </p:nvCxnSpPr>
        <p:spPr>
          <a:xfrm flipH="1">
            <a:off x="4420925" y="494042"/>
            <a:ext cx="3510527" cy="184761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A141492-6026-46D2-AB6D-DC86A305F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958" y="113484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E3DC6D-A7C0-420C-AAB1-3719927FF4A3}"/>
              </a:ext>
            </a:extLst>
          </p:cNvPr>
          <p:cNvSpPr/>
          <p:nvPr/>
        </p:nvSpPr>
        <p:spPr>
          <a:xfrm>
            <a:off x="10158338" y="877976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DAF4008F-CE2C-4E45-AC4D-0544D85BF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983" y="2067988"/>
            <a:ext cx="6235370" cy="46765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BC2FA3-E1C7-46A8-8AFC-F5D8B71481EE}"/>
              </a:ext>
            </a:extLst>
          </p:cNvPr>
          <p:cNvSpPr/>
          <p:nvPr/>
        </p:nvSpPr>
        <p:spPr>
          <a:xfrm>
            <a:off x="3935896" y="2250219"/>
            <a:ext cx="485029" cy="1828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20506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330581" y="4724640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</a:t>
            </a:r>
            <a:r>
              <a:rPr lang="it-IT" sz="2520" dirty="0"/>
              <a:t> 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4D43F4-1AEF-468A-BFBB-DD9C4D8A45AD}"/>
              </a:ext>
            </a:extLst>
          </p:cNvPr>
          <p:cNvSpPr/>
          <p:nvPr/>
        </p:nvSpPr>
        <p:spPr>
          <a:xfrm>
            <a:off x="330581" y="248631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24FD2E-41C9-4D92-9227-A3AF7B43B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8" y="877632"/>
            <a:ext cx="9144000" cy="348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83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05FA21-B67D-42B6-8D93-2B4659EC63E0}"/>
              </a:ext>
            </a:extLst>
          </p:cNvPr>
          <p:cNvSpPr/>
          <p:nvPr/>
        </p:nvSpPr>
        <p:spPr>
          <a:xfrm>
            <a:off x="3695434" y="194816"/>
            <a:ext cx="4801138" cy="413935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DATASET_ARCHITECTURE HAZELNUT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B843-CE6B-4E06-9407-C064B94FC419}"/>
              </a:ext>
            </a:extLst>
          </p:cNvPr>
          <p:cNvSpPr/>
          <p:nvPr/>
        </p:nvSpPr>
        <p:spPr>
          <a:xfrm>
            <a:off x="1524002" y="563174"/>
            <a:ext cx="1848359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770D-CF87-4E75-98A6-6849983DECE7}"/>
              </a:ext>
            </a:extLst>
          </p:cNvPr>
          <p:cNvSpPr txBox="1"/>
          <p:nvPr/>
        </p:nvSpPr>
        <p:spPr>
          <a:xfrm>
            <a:off x="5513801" y="520041"/>
            <a:ext cx="1095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OWN-ROOTED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4F57659-083C-43A9-8D4C-FEEAABCC2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525582"/>
              </p:ext>
            </p:extLst>
          </p:nvPr>
        </p:nvGraphicFramePr>
        <p:xfrm>
          <a:off x="1704927" y="1199235"/>
          <a:ext cx="8713693" cy="29135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726">
                  <a:extLst>
                    <a:ext uri="{9D8B030D-6E8A-4147-A177-3AD203B41FA5}">
                      <a16:colId xmlns:a16="http://schemas.microsoft.com/office/drawing/2014/main" val="3983025270"/>
                    </a:ext>
                  </a:extLst>
                </a:gridCol>
                <a:gridCol w="2114761">
                  <a:extLst>
                    <a:ext uri="{9D8B030D-6E8A-4147-A177-3AD203B41FA5}">
                      <a16:colId xmlns:a16="http://schemas.microsoft.com/office/drawing/2014/main" val="1559661431"/>
                    </a:ext>
                  </a:extLst>
                </a:gridCol>
                <a:gridCol w="1630817">
                  <a:extLst>
                    <a:ext uri="{9D8B030D-6E8A-4147-A177-3AD203B41FA5}">
                      <a16:colId xmlns:a16="http://schemas.microsoft.com/office/drawing/2014/main" val="544693188"/>
                    </a:ext>
                  </a:extLst>
                </a:gridCol>
                <a:gridCol w="2028579">
                  <a:extLst>
                    <a:ext uri="{9D8B030D-6E8A-4147-A177-3AD203B41FA5}">
                      <a16:colId xmlns:a16="http://schemas.microsoft.com/office/drawing/2014/main" val="1947960910"/>
                    </a:ext>
                  </a:extLst>
                </a:gridCol>
                <a:gridCol w="1710763">
                  <a:extLst>
                    <a:ext uri="{9D8B030D-6E8A-4147-A177-3AD203B41FA5}">
                      <a16:colId xmlns:a16="http://schemas.microsoft.com/office/drawing/2014/main" val="2085838747"/>
                    </a:ext>
                  </a:extLst>
                </a:gridCol>
                <a:gridCol w="884047">
                  <a:extLst>
                    <a:ext uri="{9D8B030D-6E8A-4147-A177-3AD203B41FA5}">
                      <a16:colId xmlns:a16="http://schemas.microsoft.com/office/drawing/2014/main" val="3939269797"/>
                    </a:ext>
                  </a:extLst>
                </a:gridCol>
              </a:tblGrid>
              <a:tr h="236493"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Starter DF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Ending</a:t>
                      </a:r>
                      <a:r>
                        <a:rPr lang="it-IT" sz="1200" dirty="0"/>
                        <a:t> DF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What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was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done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Scripts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Scale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023713697"/>
                  </a:ext>
                </a:extLst>
              </a:tr>
              <a:tr h="522923">
                <a:tc>
                  <a:txBody>
                    <a:bodyPr/>
                    <a:lstStyle/>
                    <a:p>
                      <a:r>
                        <a:rPr lang="it-IT" sz="1200" dirty="0"/>
                        <a:t>8</a:t>
                      </a:r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bud_level_FINAL.csv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bud_level_LATERALS.csv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/>
                        <a:t>Filter just for </a:t>
                      </a:r>
                      <a:r>
                        <a:rPr lang="it-IT" sz="1200" dirty="0" err="1"/>
                        <a:t>lateral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modify_budscale.R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109043985"/>
                  </a:ext>
                </a:extLst>
              </a:tr>
              <a:tr h="334328">
                <a:tc>
                  <a:txBody>
                    <a:bodyPr/>
                    <a:lstStyle/>
                    <a:p>
                      <a:r>
                        <a:rPr lang="it-IT" sz="1200" dirty="0"/>
                        <a:t>9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bud_level_FINAL.csv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bud_level_APICALS.csv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/>
                        <a:t>Filter just for 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modify_budscale.R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Buds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891810316"/>
                  </a:ext>
                </a:extLst>
              </a:tr>
              <a:tr h="606607">
                <a:tc>
                  <a:txBody>
                    <a:bodyPr/>
                    <a:lstStyle/>
                    <a:p>
                      <a:r>
                        <a:rPr lang="it-IT" sz="1200" dirty="0"/>
                        <a:t>10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b="0" dirty="0"/>
                        <a:t>2020metamer_level_DEVELOPED.csv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met_level_develop_lateralbuds.csv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 err="1"/>
                        <a:t>Modifying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count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per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node</a:t>
                      </a:r>
                      <a:r>
                        <a:rPr lang="it-IT" sz="1200" dirty="0"/>
                        <a:t>, </a:t>
                      </a:r>
                      <a:r>
                        <a:rPr lang="it-IT" sz="1200" dirty="0" err="1"/>
                        <a:t>removing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</a:t>
                      </a:r>
                      <a:r>
                        <a:rPr lang="it-IT" sz="1200" dirty="0"/>
                        <a:t>!!!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modify_metlevel.R</a:t>
                      </a: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Metamer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39649675"/>
                  </a:ext>
                </a:extLst>
              </a:tr>
              <a:tr h="606607">
                <a:tc>
                  <a:txBody>
                    <a:bodyPr/>
                    <a:lstStyle/>
                    <a:p>
                      <a:r>
                        <a:rPr lang="it-IT" sz="1200" dirty="0"/>
                        <a:t>11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2020shoot_level_DEVELOPED.csv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2020shoot_level_DEVELOPED_fin.csv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t-IT" sz="1200" dirty="0" err="1"/>
                        <a:t>Adding</a:t>
                      </a:r>
                      <a:r>
                        <a:rPr lang="it-IT" sz="1200" dirty="0"/>
                        <a:t> the info of </a:t>
                      </a:r>
                      <a:r>
                        <a:rPr lang="it-IT" sz="1200" dirty="0" err="1"/>
                        <a:t>how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many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lateral</a:t>
                      </a:r>
                      <a:r>
                        <a:rPr lang="it-IT" sz="1200" dirty="0"/>
                        <a:t> and 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and the fate of </a:t>
                      </a:r>
                      <a:r>
                        <a:rPr lang="it-IT" sz="1200" dirty="0" err="1"/>
                        <a:t>apicals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modify_shootlevel.R</a:t>
                      </a: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Shoot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2016258"/>
                  </a:ext>
                </a:extLst>
              </a:tr>
              <a:tr h="606607">
                <a:tc>
                  <a:txBody>
                    <a:bodyPr/>
                    <a:lstStyle/>
                    <a:p>
                      <a:r>
                        <a:rPr lang="it-IT" sz="1200" dirty="0"/>
                        <a:t>12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2020shoot_level_DEVELOPED_fin.csv</a:t>
                      </a:r>
                      <a:endParaRPr lang="it-IT" sz="1200" dirty="0"/>
                    </a:p>
                    <a:p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shoot_level_develop_lateralbuds.csv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it-IT" sz="1200" dirty="0" err="1"/>
                        <a:t>Modifying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count</a:t>
                      </a:r>
                      <a:r>
                        <a:rPr lang="it-IT" sz="1200" dirty="0"/>
                        <a:t> of </a:t>
                      </a:r>
                      <a:r>
                        <a:rPr lang="it-IT" sz="1200" dirty="0" err="1"/>
                        <a:t>buds</a:t>
                      </a:r>
                      <a:r>
                        <a:rPr lang="it-IT" sz="1200" dirty="0"/>
                        <a:t> per </a:t>
                      </a:r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node</a:t>
                      </a:r>
                      <a:r>
                        <a:rPr lang="it-IT" sz="1200" dirty="0"/>
                        <a:t>, </a:t>
                      </a:r>
                      <a:r>
                        <a:rPr lang="it-IT" sz="1200" dirty="0" err="1"/>
                        <a:t>removing</a:t>
                      </a:r>
                      <a:r>
                        <a:rPr lang="it-IT" sz="1200" dirty="0"/>
                        <a:t> the </a:t>
                      </a:r>
                      <a:r>
                        <a:rPr lang="it-IT" sz="1200" dirty="0" err="1"/>
                        <a:t>apical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bud</a:t>
                      </a:r>
                      <a:r>
                        <a:rPr lang="it-IT" sz="1200" dirty="0"/>
                        <a:t>!!!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modify_shootlevel.R</a:t>
                      </a: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Shoot</a:t>
                      </a:r>
                      <a:endParaRPr lang="it-IT" sz="12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83687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05739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854424-B051-4159-9CBA-333808892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41" y="1031799"/>
            <a:ext cx="5760000" cy="3510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394756" y="640258"/>
            <a:ext cx="3040711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Coef=+0.03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315341" y="217833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5CB5D1-0CBC-41F8-8125-685C10A75CCD}"/>
              </a:ext>
            </a:extLst>
          </p:cNvPr>
          <p:cNvSpPr txBox="1"/>
          <p:nvPr/>
        </p:nvSpPr>
        <p:spPr>
          <a:xfrm>
            <a:off x="2304553" y="167406"/>
            <a:ext cx="396805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length</a:t>
            </a:r>
            <a:r>
              <a:rPr lang="it-IT" sz="2520" dirty="0"/>
              <a:t>(cm) +RANK </a:t>
            </a:r>
            <a:r>
              <a:rPr lang="it-IT" sz="2520" dirty="0" err="1"/>
              <a:t>node</a:t>
            </a:r>
            <a:endParaRPr lang="it-IT" sz="252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  <a:endCxn id="2" idx="3"/>
          </p:cNvCxnSpPr>
          <p:nvPr/>
        </p:nvCxnSpPr>
        <p:spPr>
          <a:xfrm flipH="1">
            <a:off x="4707172" y="1163478"/>
            <a:ext cx="3207940" cy="165923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A141492-6026-46D2-AB6D-DC86A305F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7617" y="80108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E3DC6D-A7C0-420C-AAB1-3719927FF4A3}"/>
              </a:ext>
            </a:extLst>
          </p:cNvPr>
          <p:cNvSpPr/>
          <p:nvPr/>
        </p:nvSpPr>
        <p:spPr>
          <a:xfrm>
            <a:off x="9842997" y="844600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3ABCA0-AA77-42A6-BC72-EB394B4E5620}"/>
              </a:ext>
            </a:extLst>
          </p:cNvPr>
          <p:cNvSpPr/>
          <p:nvPr/>
        </p:nvSpPr>
        <p:spPr>
          <a:xfrm>
            <a:off x="4349363" y="2671638"/>
            <a:ext cx="357809" cy="3021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81285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348498" y="229493"/>
            <a:ext cx="3159981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Coef=+0.03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251730" y="206773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5CB5D1-0CBC-41F8-8125-685C10A75CCD}"/>
              </a:ext>
            </a:extLst>
          </p:cNvPr>
          <p:cNvSpPr txBox="1"/>
          <p:nvPr/>
        </p:nvSpPr>
        <p:spPr>
          <a:xfrm>
            <a:off x="2409060" y="229493"/>
            <a:ext cx="313215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r>
              <a:rPr lang="it-IT" sz="2520" dirty="0"/>
              <a:t> +RANK </a:t>
            </a:r>
            <a:r>
              <a:rPr lang="it-IT" sz="2520" dirty="0" err="1"/>
              <a:t>node</a:t>
            </a:r>
            <a:endParaRPr lang="it-IT" sz="252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141492-6026-46D2-AB6D-DC86A305F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479" y="111912"/>
            <a:ext cx="2319042" cy="1739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E3DC6D-A7C0-420C-AAB1-3719927FF4A3}"/>
              </a:ext>
            </a:extLst>
          </p:cNvPr>
          <p:cNvSpPr/>
          <p:nvPr/>
        </p:nvSpPr>
        <p:spPr>
          <a:xfrm>
            <a:off x="9793859" y="876404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B6064-8805-4069-8BF9-12B68D1B7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30" y="858760"/>
            <a:ext cx="5760000" cy="391375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247861" y="752713"/>
            <a:ext cx="2680628" cy="208161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49E6343-8B9A-48CD-8BEB-63C59CC4F296}"/>
              </a:ext>
            </a:extLst>
          </p:cNvPr>
          <p:cNvSpPr/>
          <p:nvPr/>
        </p:nvSpPr>
        <p:spPr>
          <a:xfrm>
            <a:off x="4802588" y="2707917"/>
            <a:ext cx="445273" cy="35333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25823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pic>
        <p:nvPicPr>
          <p:cNvPr id="43" name="Picture 42" descr="Chart, bar chart, histogram&#10;&#10;Description automatically generated">
            <a:extLst>
              <a:ext uri="{FF2B5EF4-FFF2-40B4-BE49-F238E27FC236}">
                <a16:creationId xmlns:a16="http://schemas.microsoft.com/office/drawing/2014/main" id="{DDA88E22-1A3A-4640-BF50-E10428E2D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7" y="76216"/>
            <a:ext cx="1780177" cy="13351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38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4E2372EA-ED1F-4E8E-835C-72818E82F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243" y="150362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 descr="Chart, bar chart, histogram&#10;&#10;Description automatically generated">
            <a:extLst>
              <a:ext uri="{FF2B5EF4-FFF2-40B4-BE49-F238E27FC236}">
                <a16:creationId xmlns:a16="http://schemas.microsoft.com/office/drawing/2014/main" id="{C61BECE8-6E42-4653-8D26-B50ED0311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000" y="230453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C617A512-8C7A-4E8D-A623-C0D6B71E74FE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68F432-D49A-417E-8EB5-3A761B8224F2}"/>
              </a:ext>
            </a:extLst>
          </p:cNvPr>
          <p:cNvSpPr txBox="1"/>
          <p:nvPr/>
        </p:nvSpPr>
        <p:spPr>
          <a:xfrm>
            <a:off x="10381647" y="2052750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(cm)+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7" name="Picture 46" descr="Chart, bar chart&#10;&#10;Description automatically generated">
            <a:extLst>
              <a:ext uri="{FF2B5EF4-FFF2-40B4-BE49-F238E27FC236}">
                <a16:creationId xmlns:a16="http://schemas.microsoft.com/office/drawing/2014/main" id="{1CA49183-5841-4445-A700-1BA1B5921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27" y="375115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Flowchart: Collate 47">
            <a:extLst>
              <a:ext uri="{FF2B5EF4-FFF2-40B4-BE49-F238E27FC236}">
                <a16:creationId xmlns:a16="http://schemas.microsoft.com/office/drawing/2014/main" id="{D2524732-E27B-4764-A168-841E7BBD5681}"/>
              </a:ext>
            </a:extLst>
          </p:cNvPr>
          <p:cNvSpPr/>
          <p:nvPr/>
        </p:nvSpPr>
        <p:spPr>
          <a:xfrm rot="7056620">
            <a:off x="10234309" y="3998405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BFF275-5577-43A0-82BA-C4C412078162}"/>
              </a:ext>
            </a:extLst>
          </p:cNvPr>
          <p:cNvSpPr txBox="1"/>
          <p:nvPr/>
        </p:nvSpPr>
        <p:spPr>
          <a:xfrm>
            <a:off x="10276127" y="3718339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</a:t>
            </a:r>
          </a:p>
        </p:txBody>
      </p:sp>
      <p:pic>
        <p:nvPicPr>
          <p:cNvPr id="50" name="Picture 49" descr="Chart, bar chart&#10;&#10;Description automatically generated">
            <a:extLst>
              <a:ext uri="{FF2B5EF4-FFF2-40B4-BE49-F238E27FC236}">
                <a16:creationId xmlns:a16="http://schemas.microsoft.com/office/drawing/2014/main" id="{D4A02161-6494-4382-A151-4A994EAECB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641" y="5279826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CCBE8EEC-F9E9-4CEF-AECD-E47F51FC1000}"/>
              </a:ext>
            </a:extLst>
          </p:cNvPr>
          <p:cNvSpPr/>
          <p:nvPr/>
        </p:nvSpPr>
        <p:spPr>
          <a:xfrm rot="6590791">
            <a:off x="9893289" y="4717967"/>
            <a:ext cx="111453" cy="92093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554D04-544D-46D4-BB42-6BC1CA5E663E}"/>
              </a:ext>
            </a:extLst>
          </p:cNvPr>
          <p:cNvSpPr txBox="1"/>
          <p:nvPr/>
        </p:nvSpPr>
        <p:spPr>
          <a:xfrm>
            <a:off x="10754473" y="5215878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</a:t>
            </a:r>
          </a:p>
        </p:txBody>
      </p:sp>
      <p:pic>
        <p:nvPicPr>
          <p:cNvPr id="54" name="Picture 53" descr="Chart, bar chart, histogram&#10;&#10;Description automatically generated">
            <a:extLst>
              <a:ext uri="{FF2B5EF4-FFF2-40B4-BE49-F238E27FC236}">
                <a16:creationId xmlns:a16="http://schemas.microsoft.com/office/drawing/2014/main" id="{4293BEC7-7E19-4FEE-B460-741A86CB43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27" y="240610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Flowchart: Collate 54">
            <a:extLst>
              <a:ext uri="{FF2B5EF4-FFF2-40B4-BE49-F238E27FC236}">
                <a16:creationId xmlns:a16="http://schemas.microsoft.com/office/drawing/2014/main" id="{D5ECF9CC-F2F8-4ED8-A909-A6D013132203}"/>
              </a:ext>
            </a:extLst>
          </p:cNvPr>
          <p:cNvSpPr/>
          <p:nvPr/>
        </p:nvSpPr>
        <p:spPr>
          <a:xfrm rot="7855529">
            <a:off x="7786421" y="3411229"/>
            <a:ext cx="110659" cy="168755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0AC3AEE-2DA0-47E0-8B89-7A114C29D6CF}"/>
              </a:ext>
            </a:extLst>
          </p:cNvPr>
          <p:cNvSpPr txBox="1"/>
          <p:nvPr/>
        </p:nvSpPr>
        <p:spPr>
          <a:xfrm>
            <a:off x="5942632" y="2287301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</a:t>
            </a:r>
          </a:p>
        </p:txBody>
      </p:sp>
      <p:pic>
        <p:nvPicPr>
          <p:cNvPr id="58" name="Picture 57" descr="Chart, histogram&#10;&#10;Description automatically generated">
            <a:extLst>
              <a:ext uri="{FF2B5EF4-FFF2-40B4-BE49-F238E27FC236}">
                <a16:creationId xmlns:a16="http://schemas.microsoft.com/office/drawing/2014/main" id="{F1D5C841-BB7D-4835-BDB8-08E7A1643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750" y="10248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Flowchart: Collate 59">
            <a:extLst>
              <a:ext uri="{FF2B5EF4-FFF2-40B4-BE49-F238E27FC236}">
                <a16:creationId xmlns:a16="http://schemas.microsoft.com/office/drawing/2014/main" id="{6B6CDB92-789F-4AF3-A1D4-A4AC629C1500}"/>
              </a:ext>
            </a:extLst>
          </p:cNvPr>
          <p:cNvSpPr/>
          <p:nvPr/>
        </p:nvSpPr>
        <p:spPr>
          <a:xfrm rot="10445735" flipH="1">
            <a:off x="3644681" y="1425066"/>
            <a:ext cx="113383" cy="63520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C99B475-232D-4272-9570-66FAF9130624}"/>
              </a:ext>
            </a:extLst>
          </p:cNvPr>
          <p:cNvSpPr txBox="1"/>
          <p:nvPr/>
        </p:nvSpPr>
        <p:spPr>
          <a:xfrm>
            <a:off x="2511200" y="1616689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~Rank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59" name="Picture 58" descr="Chart, histogram&#10;&#10;Description automatically generated">
            <a:extLst>
              <a:ext uri="{FF2B5EF4-FFF2-40B4-BE49-F238E27FC236}">
                <a16:creationId xmlns:a16="http://schemas.microsoft.com/office/drawing/2014/main" id="{D7B66D3E-E555-420D-AAE8-F35501282E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" y="121773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BAB25DFE-A3C0-4D99-802D-FDF097C40D09}"/>
              </a:ext>
            </a:extLst>
          </p:cNvPr>
          <p:cNvSpPr/>
          <p:nvPr/>
        </p:nvSpPr>
        <p:spPr>
          <a:xfrm rot="8965589">
            <a:off x="1689386" y="2362049"/>
            <a:ext cx="232509" cy="700788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A983B51-E223-4576-BF21-ECA830BE308F}"/>
              </a:ext>
            </a:extLst>
          </p:cNvPr>
          <p:cNvSpPr txBox="1"/>
          <p:nvPr/>
        </p:nvSpPr>
        <p:spPr>
          <a:xfrm>
            <a:off x="615688" y="988919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~Rank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5134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802571" y="234011"/>
            <a:ext cx="2027816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375573" y="106074"/>
            <a:ext cx="388325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shoot</a:t>
            </a:r>
            <a:r>
              <a:rPr lang="it-IT" sz="2520" dirty="0"/>
              <a:t> LENGTH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EBBD0-6F38-4CF7-ABD8-F557023A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393" y="0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8A093-5616-4DE9-8436-947B293C3F6B}"/>
              </a:ext>
            </a:extLst>
          </p:cNvPr>
          <p:cNvSpPr/>
          <p:nvPr/>
        </p:nvSpPr>
        <p:spPr>
          <a:xfrm>
            <a:off x="9799266" y="988778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E92B5F-F423-4307-B639-8531D84FE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65" y="827438"/>
            <a:ext cx="5760000" cy="350732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2" idx="3"/>
          </p:cNvCxnSpPr>
          <p:nvPr/>
        </p:nvCxnSpPr>
        <p:spPr>
          <a:xfrm flipH="1">
            <a:off x="5510254" y="541788"/>
            <a:ext cx="2306225" cy="226708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DDF00839-18D9-4C0C-BF5A-FFE2F6AF1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37" y="2376458"/>
            <a:ext cx="5833956" cy="43754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645FFE-7F2B-484F-99FE-105C21068474}"/>
              </a:ext>
            </a:extLst>
          </p:cNvPr>
          <p:cNvSpPr/>
          <p:nvPr/>
        </p:nvSpPr>
        <p:spPr>
          <a:xfrm>
            <a:off x="5017273" y="2699619"/>
            <a:ext cx="492981" cy="2185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76429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EDC161-E702-40AC-928C-9206EB308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888420"/>
            <a:ext cx="5760000" cy="33774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746723" y="205123"/>
            <a:ext cx="205167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403580" y="239451"/>
            <a:ext cx="388325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shoot</a:t>
            </a:r>
            <a:r>
              <a:rPr lang="it-IT" sz="2520" dirty="0"/>
              <a:t> LENGTH(</a:t>
            </a:r>
            <a:r>
              <a:rPr lang="it-IT" sz="2520" dirty="0" err="1"/>
              <a:t>nodes</a:t>
            </a:r>
            <a:r>
              <a:rPr lang="it-IT" sz="2520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30386" y="205123"/>
            <a:ext cx="2015250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EBBD0-6F38-4CF7-ABD8-F557023AF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917" y="127815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8A093-5616-4DE9-8436-947B293C3F6B}"/>
              </a:ext>
            </a:extLst>
          </p:cNvPr>
          <p:cNvSpPr/>
          <p:nvPr/>
        </p:nvSpPr>
        <p:spPr>
          <a:xfrm>
            <a:off x="10004790" y="1116593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9523" y="512900"/>
            <a:ext cx="2143035" cy="21570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E09EDE48-EBD4-4E19-89A1-56DFC1D45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69" y="2258170"/>
            <a:ext cx="5983905" cy="44879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0D30F4-800B-49A0-9165-565A22EB3714}"/>
              </a:ext>
            </a:extLst>
          </p:cNvPr>
          <p:cNvSpPr/>
          <p:nvPr/>
        </p:nvSpPr>
        <p:spPr>
          <a:xfrm>
            <a:off x="5023941" y="2669993"/>
            <a:ext cx="605582" cy="22428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44749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5936234" y="270261"/>
            <a:ext cx="364236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(***).Coef=+0.24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212748" y="206681"/>
            <a:ext cx="388325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r>
              <a:rPr lang="it-IT" sz="2520" dirty="0"/>
              <a:t> from </a:t>
            </a:r>
            <a:r>
              <a:rPr lang="it-IT" sz="2520" dirty="0" err="1"/>
              <a:t>median</a:t>
            </a:r>
            <a:endParaRPr lang="it-IT" sz="252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250873" y="231483"/>
            <a:ext cx="1983444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EBBD0-6F38-4CF7-ABD8-F557023A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085" y="103961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8A093-5616-4DE9-8436-947B293C3F6B}"/>
              </a:ext>
            </a:extLst>
          </p:cNvPr>
          <p:cNvSpPr/>
          <p:nvPr/>
        </p:nvSpPr>
        <p:spPr>
          <a:xfrm>
            <a:off x="9872958" y="1092739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227CEA-FB95-4B61-A145-E2F134ECF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11" y="916725"/>
            <a:ext cx="5760000" cy="301354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039263" y="578038"/>
            <a:ext cx="3718151" cy="17937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2B49868B-5B42-413C-BA22-DA98B0AA7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74" y="1805009"/>
            <a:ext cx="6472362" cy="48542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9E7EFB-2888-45B0-808B-8E6601229320}"/>
              </a:ext>
            </a:extLst>
          </p:cNvPr>
          <p:cNvSpPr/>
          <p:nvPr/>
        </p:nvSpPr>
        <p:spPr>
          <a:xfrm>
            <a:off x="3689405" y="2266953"/>
            <a:ext cx="349858" cy="21385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93686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338337" y="4373218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689DD4-D2F5-435D-A762-1466EC2BBBBD}"/>
              </a:ext>
            </a:extLst>
          </p:cNvPr>
          <p:cNvSpPr/>
          <p:nvPr/>
        </p:nvSpPr>
        <p:spPr>
          <a:xfrm>
            <a:off x="267943" y="232511"/>
            <a:ext cx="2109498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64A9C-8C2E-4FAB-A230-DF737E267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3" y="820873"/>
            <a:ext cx="9144000" cy="3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097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714523" y="165108"/>
            <a:ext cx="2641096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(*). Coef=-0.03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36381" y="151669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1857E-7C00-4109-824D-F255D974D80E}"/>
              </a:ext>
            </a:extLst>
          </p:cNvPr>
          <p:cNvSpPr/>
          <p:nvPr/>
        </p:nvSpPr>
        <p:spPr>
          <a:xfrm>
            <a:off x="368945" y="151669"/>
            <a:ext cx="1991396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4A8D85-1BDB-4C4C-86E0-575F18B2B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4445" y="151669"/>
            <a:ext cx="2319042" cy="173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D5C957-B078-4CA3-9E61-9F58B8F39196}"/>
              </a:ext>
            </a:extLst>
          </p:cNvPr>
          <p:cNvSpPr/>
          <p:nvPr/>
        </p:nvSpPr>
        <p:spPr>
          <a:xfrm>
            <a:off x="9963817" y="1111693"/>
            <a:ext cx="762527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4FE7E-0D14-495D-AD19-24DA8831F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08" y="731441"/>
            <a:ext cx="5760000" cy="384936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168348" y="472885"/>
            <a:ext cx="2866723" cy="220670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7B749820-537E-44A8-A40E-B13668A11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309" y="4100871"/>
            <a:ext cx="3190441" cy="2392831"/>
          </a:xfrm>
          <a:prstGeom prst="rect">
            <a:avLst/>
          </a:prstGeom>
        </p:spPr>
      </p:pic>
      <p:pic>
        <p:nvPicPr>
          <p:cNvPr id="17" name="Picture 16" descr="Chart, bar chart, histogram&#10;&#10;Description automatically generated">
            <a:extLst>
              <a:ext uri="{FF2B5EF4-FFF2-40B4-BE49-F238E27FC236}">
                <a16:creationId xmlns:a16="http://schemas.microsoft.com/office/drawing/2014/main" id="{4C523854-9B95-4036-A44A-79993D392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750" y="2155592"/>
            <a:ext cx="5760000" cy="4320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D3BE81-3535-44D6-9EC1-1997FA69977B}"/>
              </a:ext>
            </a:extLst>
          </p:cNvPr>
          <p:cNvSpPr/>
          <p:nvPr/>
        </p:nvSpPr>
        <p:spPr>
          <a:xfrm>
            <a:off x="4888795" y="2576223"/>
            <a:ext cx="279553" cy="24649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12228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761620" y="4524292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7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689DD4-D2F5-435D-A762-1466EC2BBBBD}"/>
              </a:ext>
            </a:extLst>
          </p:cNvPr>
          <p:cNvSpPr/>
          <p:nvPr/>
        </p:nvSpPr>
        <p:spPr>
          <a:xfrm>
            <a:off x="258824" y="194117"/>
            <a:ext cx="197549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V?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887E5-C87F-4354-A543-B0C963A4A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08818"/>
            <a:ext cx="9144000" cy="353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290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1676322" y="1843642"/>
            <a:ext cx="8705325" cy="3476645"/>
            <a:chOff x="-300880" y="747920"/>
            <a:chExt cx="8705325" cy="34766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-300880" y="747920"/>
              <a:ext cx="7269613" cy="3476645"/>
              <a:chOff x="-134508" y="-158198"/>
              <a:chExt cx="7269613" cy="347664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8FA67C-C4A0-4DCA-8575-6FC4B908E1C9}"/>
                  </a:ext>
                </a:extLst>
              </p:cNvPr>
              <p:cNvCxnSpPr>
                <a:cxnSpLocks/>
                <a:stCxn id="37" idx="2"/>
                <a:endCxn id="13" idx="0"/>
              </p:cNvCxnSpPr>
              <p:nvPr/>
            </p:nvCxnSpPr>
            <p:spPr>
              <a:xfrm flipH="1">
                <a:off x="1164254" y="500714"/>
                <a:ext cx="9245" cy="4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575956-3A9A-41EC-96DF-14A9E573B56E}"/>
                  </a:ext>
                </a:extLst>
              </p:cNvPr>
              <p:cNvSpPr/>
              <p:nvPr/>
            </p:nvSpPr>
            <p:spPr>
              <a:xfrm>
                <a:off x="-134508" y="924758"/>
                <a:ext cx="2597523" cy="52557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Box2: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many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buds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Box4: do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it-IT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burst</a:t>
                </a:r>
                <a:r>
                  <a:rPr kumimoji="0" lang="it-IT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-291636" y="2696228"/>
              <a:ext cx="2597521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2" y="3214362"/>
              <a:ext cx="274269" cy="41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7125" y="3221801"/>
              <a:ext cx="2412" cy="43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4415D-F78C-4310-ADE3-70630B6CEC5E}"/>
                </a:ext>
              </a:extLst>
            </p:cNvPr>
            <p:cNvSpPr/>
            <p:nvPr/>
          </p:nvSpPr>
          <p:spPr>
            <a:xfrm>
              <a:off x="2229065" y="3645845"/>
              <a:ext cx="1429714" cy="571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Box:3.1Proportion of M?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Box2: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many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and M </a:t>
              </a:r>
              <a:r>
                <a:rPr kumimoji="0" lang="it-IT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buds</a:t>
              </a: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2975084" y="3452171"/>
            <a:ext cx="9243" cy="3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Box0: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shoot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bear a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sylleptic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007576" y="1851760"/>
            <a:ext cx="3111277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AC86C1-360D-43AB-AAD7-24DB10F7DE7A}"/>
              </a:ext>
            </a:extLst>
          </p:cNvPr>
          <p:cNvCxnSpPr>
            <a:cxnSpLocks/>
            <a:stCxn id="36" idx="1"/>
            <a:endCxn id="19" idx="3"/>
          </p:cNvCxnSpPr>
          <p:nvPr/>
        </p:nvCxnSpPr>
        <p:spPr>
          <a:xfrm flipH="1">
            <a:off x="3568261" y="5027541"/>
            <a:ext cx="638006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Box5: How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59752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Box1.0: Existence of B (0,1)? </a:t>
            </a:r>
          </a:p>
        </p:txBody>
      </p:sp>
      <p:pic>
        <p:nvPicPr>
          <p:cNvPr id="43" name="Picture 42" descr="Chart, bar chart, histogram&#10;&#10;Description automatically generated">
            <a:extLst>
              <a:ext uri="{FF2B5EF4-FFF2-40B4-BE49-F238E27FC236}">
                <a16:creationId xmlns:a16="http://schemas.microsoft.com/office/drawing/2014/main" id="{DDA88E22-1A3A-4640-BF50-E10428E2D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7" y="76216"/>
            <a:ext cx="1780177" cy="13351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4" name="Flowchart: Collate 43">
            <a:extLst>
              <a:ext uri="{FF2B5EF4-FFF2-40B4-BE49-F238E27FC236}">
                <a16:creationId xmlns:a16="http://schemas.microsoft.com/office/drawing/2014/main" id="{CAC63F35-6783-4804-BCC6-B4F0ADB892D7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6727F7-1003-4660-B7A4-BCC9A893AC4D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38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4E2372EA-ED1F-4E8E-835C-72818E82F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243" y="150362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 descr="Chart, bar chart, histogram&#10;&#10;Description automatically generated">
            <a:extLst>
              <a:ext uri="{FF2B5EF4-FFF2-40B4-BE49-F238E27FC236}">
                <a16:creationId xmlns:a16="http://schemas.microsoft.com/office/drawing/2014/main" id="{C61BECE8-6E42-4653-8D26-B50ED0311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000" y="230453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C617A512-8C7A-4E8D-A623-C0D6B71E74FE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68F432-D49A-417E-8EB5-3A761B8224F2}"/>
              </a:ext>
            </a:extLst>
          </p:cNvPr>
          <p:cNvSpPr txBox="1"/>
          <p:nvPr/>
        </p:nvSpPr>
        <p:spPr>
          <a:xfrm>
            <a:off x="10381647" y="2052750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(cm)+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rank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7" name="Picture 46" descr="Chart, bar chart&#10;&#10;Description automatically generated">
            <a:extLst>
              <a:ext uri="{FF2B5EF4-FFF2-40B4-BE49-F238E27FC236}">
                <a16:creationId xmlns:a16="http://schemas.microsoft.com/office/drawing/2014/main" id="{1CA49183-5841-4445-A700-1BA1B5921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27" y="375115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Flowchart: Collate 47">
            <a:extLst>
              <a:ext uri="{FF2B5EF4-FFF2-40B4-BE49-F238E27FC236}">
                <a16:creationId xmlns:a16="http://schemas.microsoft.com/office/drawing/2014/main" id="{D2524732-E27B-4764-A168-841E7BBD5681}"/>
              </a:ext>
            </a:extLst>
          </p:cNvPr>
          <p:cNvSpPr/>
          <p:nvPr/>
        </p:nvSpPr>
        <p:spPr>
          <a:xfrm rot="7056620">
            <a:off x="10234309" y="3998405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BFF275-5577-43A0-82BA-C4C412078162}"/>
              </a:ext>
            </a:extLst>
          </p:cNvPr>
          <p:cNvSpPr txBox="1"/>
          <p:nvPr/>
        </p:nvSpPr>
        <p:spPr>
          <a:xfrm>
            <a:off x="10276127" y="3718339"/>
            <a:ext cx="145305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(cm)</a:t>
            </a:r>
          </a:p>
        </p:txBody>
      </p:sp>
      <p:pic>
        <p:nvPicPr>
          <p:cNvPr id="50" name="Picture 49" descr="Chart, bar chart&#10;&#10;Description automatically generated">
            <a:extLst>
              <a:ext uri="{FF2B5EF4-FFF2-40B4-BE49-F238E27FC236}">
                <a16:creationId xmlns:a16="http://schemas.microsoft.com/office/drawing/2014/main" id="{D4A02161-6494-4382-A151-4A994EAECB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641" y="5279826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CCBE8EEC-F9E9-4CEF-AECD-E47F51FC1000}"/>
              </a:ext>
            </a:extLst>
          </p:cNvPr>
          <p:cNvSpPr/>
          <p:nvPr/>
        </p:nvSpPr>
        <p:spPr>
          <a:xfrm rot="6590791">
            <a:off x="9893289" y="4717967"/>
            <a:ext cx="111453" cy="92093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554D04-544D-46D4-BB42-6BC1CA5E663E}"/>
              </a:ext>
            </a:extLst>
          </p:cNvPr>
          <p:cNvSpPr txBox="1"/>
          <p:nvPr/>
        </p:nvSpPr>
        <p:spPr>
          <a:xfrm>
            <a:off x="10754473" y="5215878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</a:t>
            </a:r>
          </a:p>
        </p:txBody>
      </p:sp>
      <p:pic>
        <p:nvPicPr>
          <p:cNvPr id="54" name="Picture 53" descr="Chart, bar chart, histogram&#10;&#10;Description automatically generated">
            <a:extLst>
              <a:ext uri="{FF2B5EF4-FFF2-40B4-BE49-F238E27FC236}">
                <a16:creationId xmlns:a16="http://schemas.microsoft.com/office/drawing/2014/main" id="{4293BEC7-7E19-4FEE-B460-741A86CB43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27" y="240610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Flowchart: Collate 54">
            <a:extLst>
              <a:ext uri="{FF2B5EF4-FFF2-40B4-BE49-F238E27FC236}">
                <a16:creationId xmlns:a16="http://schemas.microsoft.com/office/drawing/2014/main" id="{D5ECF9CC-F2F8-4ED8-A909-A6D013132203}"/>
              </a:ext>
            </a:extLst>
          </p:cNvPr>
          <p:cNvSpPr/>
          <p:nvPr/>
        </p:nvSpPr>
        <p:spPr>
          <a:xfrm rot="7855529">
            <a:off x="7786421" y="3411229"/>
            <a:ext cx="110659" cy="168755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0AC3AEE-2DA0-47E0-8B89-7A114C29D6CF}"/>
              </a:ext>
            </a:extLst>
          </p:cNvPr>
          <p:cNvSpPr txBox="1"/>
          <p:nvPr/>
        </p:nvSpPr>
        <p:spPr>
          <a:xfrm>
            <a:off x="5942632" y="2287301"/>
            <a:ext cx="1113581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M: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other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</a:t>
            </a:r>
          </a:p>
        </p:txBody>
      </p:sp>
      <p:pic>
        <p:nvPicPr>
          <p:cNvPr id="58" name="Picture 57" descr="Chart, histogram&#10;&#10;Description automatically generated">
            <a:extLst>
              <a:ext uri="{FF2B5EF4-FFF2-40B4-BE49-F238E27FC236}">
                <a16:creationId xmlns:a16="http://schemas.microsoft.com/office/drawing/2014/main" id="{F1D5C841-BB7D-4835-BDB8-08E7A1643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750" y="102487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Flowchart: Collate 59">
            <a:extLst>
              <a:ext uri="{FF2B5EF4-FFF2-40B4-BE49-F238E27FC236}">
                <a16:creationId xmlns:a16="http://schemas.microsoft.com/office/drawing/2014/main" id="{6B6CDB92-789F-4AF3-A1D4-A4AC629C1500}"/>
              </a:ext>
            </a:extLst>
          </p:cNvPr>
          <p:cNvSpPr/>
          <p:nvPr/>
        </p:nvSpPr>
        <p:spPr>
          <a:xfrm rot="10445735" flipH="1">
            <a:off x="3644681" y="1425066"/>
            <a:ext cx="113383" cy="63520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C99B475-232D-4272-9570-66FAF9130624}"/>
              </a:ext>
            </a:extLst>
          </p:cNvPr>
          <p:cNvSpPr txBox="1"/>
          <p:nvPr/>
        </p:nvSpPr>
        <p:spPr>
          <a:xfrm>
            <a:off x="2511200" y="1616689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~Rank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59" name="Picture 58" descr="Chart, histogram&#10;&#10;Description automatically generated">
            <a:extLst>
              <a:ext uri="{FF2B5EF4-FFF2-40B4-BE49-F238E27FC236}">
                <a16:creationId xmlns:a16="http://schemas.microsoft.com/office/drawing/2014/main" id="{D7B66D3E-E555-420D-AAE8-F35501282E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" y="121773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BAB25DFE-A3C0-4D99-802D-FDF097C40D09}"/>
              </a:ext>
            </a:extLst>
          </p:cNvPr>
          <p:cNvSpPr/>
          <p:nvPr/>
        </p:nvSpPr>
        <p:spPr>
          <a:xfrm rot="8965589">
            <a:off x="1689386" y="2362049"/>
            <a:ext cx="232509" cy="700788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A983B51-E223-4576-BF21-ECA830BE308F}"/>
              </a:ext>
            </a:extLst>
          </p:cNvPr>
          <p:cNvSpPr txBox="1"/>
          <p:nvPr/>
        </p:nvSpPr>
        <p:spPr>
          <a:xfrm>
            <a:off x="615688" y="988919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~Rank 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node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65" name="Picture 64" descr="Chart, bar chart, histogram&#10;&#10;Description automatically generated">
            <a:extLst>
              <a:ext uri="{FF2B5EF4-FFF2-40B4-BE49-F238E27FC236}">
                <a16:creationId xmlns:a16="http://schemas.microsoft.com/office/drawing/2014/main" id="{E26E6D1D-0ECE-4D4E-9410-75F93A6371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9" y="2850451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7" name="Flowchart: Collate 66">
            <a:extLst>
              <a:ext uri="{FF2B5EF4-FFF2-40B4-BE49-F238E27FC236}">
                <a16:creationId xmlns:a16="http://schemas.microsoft.com/office/drawing/2014/main" id="{BF5CD71B-BB57-4329-8855-5ED97D60860B}"/>
              </a:ext>
            </a:extLst>
          </p:cNvPr>
          <p:cNvSpPr/>
          <p:nvPr/>
        </p:nvSpPr>
        <p:spPr>
          <a:xfrm rot="7252444">
            <a:off x="1673439" y="4015087"/>
            <a:ext cx="227927" cy="253088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D4E41D7-BFB5-4CFA-975A-1E9CA1777D91}"/>
              </a:ext>
            </a:extLst>
          </p:cNvPr>
          <p:cNvSpPr txBox="1"/>
          <p:nvPr/>
        </p:nvSpPr>
        <p:spPr>
          <a:xfrm>
            <a:off x="1710794" y="3744488"/>
            <a:ext cx="11302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236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6CD5EC-43D8-4233-A090-1F4E013605AF}"/>
              </a:ext>
            </a:extLst>
          </p:cNvPr>
          <p:cNvSpPr/>
          <p:nvPr/>
        </p:nvSpPr>
        <p:spPr>
          <a:xfrm>
            <a:off x="1524002" y="279563"/>
            <a:ext cx="2396021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will we use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B7BFF4-FF08-447E-B067-1BB676EAA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24" r="53246" b="22321"/>
          <a:stretch/>
        </p:blipFill>
        <p:spPr>
          <a:xfrm>
            <a:off x="1597348" y="847967"/>
            <a:ext cx="1662546" cy="2315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975771-5629-4D5A-9B3A-9580683B7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065" y="3781870"/>
            <a:ext cx="1125646" cy="107735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C67C4D-B66F-4469-B4B7-2E0EC3A5073A}"/>
              </a:ext>
            </a:extLst>
          </p:cNvPr>
          <p:cNvCxnSpPr/>
          <p:nvPr/>
        </p:nvCxnSpPr>
        <p:spPr>
          <a:xfrm>
            <a:off x="3259896" y="2929015"/>
            <a:ext cx="1946155" cy="1124663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D025E2-8476-492D-B59C-8C51864D1C0F}"/>
              </a:ext>
            </a:extLst>
          </p:cNvPr>
          <p:cNvSpPr txBox="1"/>
          <p:nvPr/>
        </p:nvSpPr>
        <p:spPr>
          <a:xfrm rot="1776803">
            <a:off x="3479937" y="3577753"/>
            <a:ext cx="17261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Shoot</a:t>
            </a:r>
            <a:r>
              <a:rPr lang="it-IT" sz="2520" dirty="0"/>
              <a:t> scale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8DD02B-84D5-40C1-A135-35FD63A92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595" y="2556240"/>
            <a:ext cx="1027024" cy="112466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E7CABD-BCA9-4D6C-AE7C-FEC002205DB9}"/>
              </a:ext>
            </a:extLst>
          </p:cNvPr>
          <p:cNvCxnSpPr>
            <a:cxnSpLocks/>
          </p:cNvCxnSpPr>
          <p:nvPr/>
        </p:nvCxnSpPr>
        <p:spPr>
          <a:xfrm>
            <a:off x="3192253" y="2340846"/>
            <a:ext cx="3544317" cy="82288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51BEAF-2BC3-4460-93B7-212E0F7387FF}"/>
              </a:ext>
            </a:extLst>
          </p:cNvPr>
          <p:cNvSpPr txBox="1"/>
          <p:nvPr/>
        </p:nvSpPr>
        <p:spPr>
          <a:xfrm rot="956124">
            <a:off x="3776926" y="2492000"/>
            <a:ext cx="360860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Metamer</a:t>
            </a:r>
            <a:r>
              <a:rPr lang="it-IT" sz="2520" dirty="0"/>
              <a:t> scale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87316D-6023-4FD1-98DD-3D6EE9E07386}"/>
              </a:ext>
            </a:extLst>
          </p:cNvPr>
          <p:cNvCxnSpPr>
            <a:cxnSpLocks/>
          </p:cNvCxnSpPr>
          <p:nvPr/>
        </p:nvCxnSpPr>
        <p:spPr>
          <a:xfrm flipV="1">
            <a:off x="3501419" y="1185174"/>
            <a:ext cx="3152025" cy="126024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A3D30D-A8CB-44B3-886A-71DD465395E8}"/>
              </a:ext>
            </a:extLst>
          </p:cNvPr>
          <p:cNvSpPr txBox="1"/>
          <p:nvPr/>
        </p:nvSpPr>
        <p:spPr>
          <a:xfrm rot="21427978">
            <a:off x="4241129" y="1255038"/>
            <a:ext cx="17261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Bud scale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D84C19-EBE4-4326-8848-E5B08F570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858" y="629742"/>
            <a:ext cx="2107522" cy="111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420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448911" y="251866"/>
            <a:ext cx="2726846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Coef: 0.02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1515679" y="97979"/>
            <a:ext cx="2201308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CF5D07-9ED1-47FE-9194-B81B4C443230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14EF54-339C-47C0-9DE9-846F8206EE76}"/>
              </a:ext>
            </a:extLst>
          </p:cNvPr>
          <p:cNvSpPr txBox="1"/>
          <p:nvPr/>
        </p:nvSpPr>
        <p:spPr>
          <a:xfrm>
            <a:off x="3814249" y="319578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~LENGTH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254642-A371-4F73-BBF5-D9D4D22F0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759" y="184198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73C6DA2-6CAB-4384-9A73-7F005AED49DB}"/>
              </a:ext>
            </a:extLst>
          </p:cNvPr>
          <p:cNvSpPr/>
          <p:nvPr/>
        </p:nvSpPr>
        <p:spPr>
          <a:xfrm>
            <a:off x="9902874" y="1412456"/>
            <a:ext cx="405969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8C81AF-0E0C-4E1F-9660-069630B48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10" y="1370701"/>
            <a:ext cx="5760000" cy="3904477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C27DCD74-189E-468F-8920-629CD65AB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566" y="2344477"/>
            <a:ext cx="5870235" cy="44026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73692F-0A71-459F-8A66-F9C335A44842}"/>
              </a:ext>
            </a:extLst>
          </p:cNvPr>
          <p:cNvSpPr/>
          <p:nvPr/>
        </p:nvSpPr>
        <p:spPr>
          <a:xfrm>
            <a:off x="4918969" y="3317558"/>
            <a:ext cx="352746" cy="20486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71715" y="559643"/>
            <a:ext cx="2540619" cy="275791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878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82107" y="444477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2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227986" y="216749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8DABBE-DE0D-47A5-A98E-191F0014D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91096"/>
            <a:ext cx="9144000" cy="358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70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58644-1DD9-4DB4-8E05-4961019B3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92" y="1356510"/>
            <a:ext cx="5760000" cy="43573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737921" y="361338"/>
            <a:ext cx="2838616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Coef: 0.06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374833" y="884558"/>
            <a:ext cx="2782396" cy="241147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514EF54-339C-47C0-9DE9-846F8206EE76}"/>
              </a:ext>
            </a:extLst>
          </p:cNvPr>
          <p:cNvSpPr txBox="1"/>
          <p:nvPr/>
        </p:nvSpPr>
        <p:spPr>
          <a:xfrm>
            <a:off x="3716987" y="275162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length+Rank</a:t>
            </a:r>
            <a:endParaRPr lang="it-IT" sz="252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EB798F-BE18-4632-B80B-4E683889E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272" y="97979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9AF800A-7CAA-4F2F-901D-4F8A045CC830}"/>
              </a:ext>
            </a:extLst>
          </p:cNvPr>
          <p:cNvSpPr/>
          <p:nvPr/>
        </p:nvSpPr>
        <p:spPr>
          <a:xfrm>
            <a:off x="9982387" y="1326237"/>
            <a:ext cx="405969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5BEC3B-3555-482E-9D4D-8107E2582DDF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5F6959-532B-40EB-980D-E9DD36CC53FD}"/>
              </a:ext>
            </a:extLst>
          </p:cNvPr>
          <p:cNvSpPr/>
          <p:nvPr/>
        </p:nvSpPr>
        <p:spPr>
          <a:xfrm>
            <a:off x="1515679" y="97979"/>
            <a:ext cx="2201308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6811B7-CF83-466B-984B-402B28CA516A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B6AD0D-6AE1-4064-B7D5-62AFAA4DA798}"/>
              </a:ext>
            </a:extLst>
          </p:cNvPr>
          <p:cNvSpPr/>
          <p:nvPr/>
        </p:nvSpPr>
        <p:spPr>
          <a:xfrm>
            <a:off x="5136295" y="3296034"/>
            <a:ext cx="238538" cy="47825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98345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238B5F-5764-4451-A7E1-C6ABE7A1F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73" y="1449787"/>
            <a:ext cx="5760000" cy="3873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351945" y="227205"/>
            <a:ext cx="2803191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Coef: 0.08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14EF54-339C-47C0-9DE9-846F8206EE76}"/>
              </a:ext>
            </a:extLst>
          </p:cNvPr>
          <p:cNvSpPr txBox="1"/>
          <p:nvPr/>
        </p:nvSpPr>
        <p:spPr>
          <a:xfrm>
            <a:off x="3819550" y="321071"/>
            <a:ext cx="98248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rank</a:t>
            </a:r>
            <a:endParaRPr lang="it-IT" sz="252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254642-A371-4F73-BBF5-D9D4D22F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564" y="117685"/>
            <a:ext cx="2319042" cy="17392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73C6DA2-6CAB-4384-9A73-7F005AED49DB}"/>
              </a:ext>
            </a:extLst>
          </p:cNvPr>
          <p:cNvSpPr/>
          <p:nvPr/>
        </p:nvSpPr>
        <p:spPr>
          <a:xfrm>
            <a:off x="9934679" y="1345943"/>
            <a:ext cx="405969" cy="23127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 sz="128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A357BCE8-8FA7-434A-AFED-4E51B08E0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600" y="2005697"/>
            <a:ext cx="6226006" cy="46695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A4251C-B8A4-4A0C-98D5-A40BF44F0762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19CE3F-23B1-4602-9BAF-3CDAA29F28FB}"/>
              </a:ext>
            </a:extLst>
          </p:cNvPr>
          <p:cNvSpPr/>
          <p:nvPr/>
        </p:nvSpPr>
        <p:spPr>
          <a:xfrm>
            <a:off x="1515679" y="97979"/>
            <a:ext cx="2201308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2C4DD2-314A-4E33-831C-B2A39E4A33E7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758E37-6995-4FA3-8DEA-AD7706B7482C}"/>
              </a:ext>
            </a:extLst>
          </p:cNvPr>
          <p:cNvSpPr/>
          <p:nvPr/>
        </p:nvSpPr>
        <p:spPr>
          <a:xfrm>
            <a:off x="4866198" y="3396645"/>
            <a:ext cx="373712" cy="14963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239910" y="534982"/>
            <a:ext cx="2513631" cy="286166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1384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82107" y="444477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519063" y="216749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9CAF3-354F-4493-A7C5-55DF2A76A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05235"/>
            <a:ext cx="9144000" cy="343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643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DCC621-B10A-4D83-9DFD-4D897B570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73" y="1356510"/>
            <a:ext cx="5760000" cy="39311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735314" y="207451"/>
            <a:ext cx="2890656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Coef: -0.1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14EF54-339C-47C0-9DE9-846F8206EE76}"/>
              </a:ext>
            </a:extLst>
          </p:cNvPr>
          <p:cNvSpPr txBox="1"/>
          <p:nvPr/>
        </p:nvSpPr>
        <p:spPr>
          <a:xfrm>
            <a:off x="3707591" y="321071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endParaRPr lang="it-IT" sz="252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2F14D9-2562-40F0-8179-667CE754A042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254642-A371-4F73-BBF5-D9D4D22F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3C6DA2-6CAB-4384-9A73-7F005AED49DB}"/>
                </a:ext>
              </a:extLst>
            </p:cNvPr>
            <p:cNvSpPr/>
            <p:nvPr/>
          </p:nvSpPr>
          <p:spPr>
            <a:xfrm>
              <a:off x="10014193" y="1334734"/>
              <a:ext cx="405969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D5A22B6E-AF6D-44C7-AB9F-DD00741E2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485" y="1986699"/>
            <a:ext cx="6092141" cy="45691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3FB809-F516-4623-9DFD-1BCE4CA23635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2E77E7-46B0-49B1-967A-AA298CBD6D23}"/>
              </a:ext>
            </a:extLst>
          </p:cNvPr>
          <p:cNvSpPr/>
          <p:nvPr/>
        </p:nvSpPr>
        <p:spPr>
          <a:xfrm>
            <a:off x="1515679" y="97979"/>
            <a:ext cx="2201308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83E3E8-515A-4168-B614-D7E87717B9C8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3C88AA-0F61-4A51-B190-936C57FEEEE7}"/>
              </a:ext>
            </a:extLst>
          </p:cNvPr>
          <p:cNvSpPr/>
          <p:nvPr/>
        </p:nvSpPr>
        <p:spPr>
          <a:xfrm>
            <a:off x="4842344" y="3236181"/>
            <a:ext cx="286247" cy="26239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  <a:endCxn id="4" idx="3"/>
          </p:cNvCxnSpPr>
          <p:nvPr/>
        </p:nvCxnSpPr>
        <p:spPr>
          <a:xfrm flipH="1">
            <a:off x="5128591" y="515228"/>
            <a:ext cx="3052051" cy="285215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770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2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82107" y="444477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u="sng" dirty="0"/>
              <a:t>1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1818247" y="244577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71E2E-D45A-406E-95FB-F4EF78EFF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78815"/>
            <a:ext cx="9144000" cy="352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781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61B17279-0933-44C1-ABA9-9C62E43F0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476" y="3429000"/>
            <a:ext cx="4263644" cy="31977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DC58C8-E117-45C6-83AD-BE43B0928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3" y="1368546"/>
            <a:ext cx="5040000" cy="37209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A43E3-EB2A-43DA-87F7-A60E5CB478D7}"/>
              </a:ext>
            </a:extLst>
          </p:cNvPr>
          <p:cNvSpPr txBox="1"/>
          <p:nvPr/>
        </p:nvSpPr>
        <p:spPr>
          <a:xfrm>
            <a:off x="6639029" y="253618"/>
            <a:ext cx="3120646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Coef: 0.02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M+v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Coef: -0.46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14EF54-339C-47C0-9DE9-846F8206EE76}"/>
              </a:ext>
            </a:extLst>
          </p:cNvPr>
          <p:cNvSpPr txBox="1"/>
          <p:nvPr/>
        </p:nvSpPr>
        <p:spPr>
          <a:xfrm>
            <a:off x="3814249" y="306615"/>
            <a:ext cx="2838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length</a:t>
            </a:r>
            <a:r>
              <a:rPr lang="it-IT" sz="2520" dirty="0"/>
              <a:t> +</a:t>
            </a:r>
            <a:r>
              <a:rPr lang="it-IT" sz="2520" dirty="0" err="1"/>
              <a:t>Tot_buds</a:t>
            </a:r>
            <a:endParaRPr lang="it-IT" sz="252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46E003-73C1-4BD6-883B-FE5C6BD737E0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F9AEE6-B300-4871-866B-E784B0228346}"/>
              </a:ext>
            </a:extLst>
          </p:cNvPr>
          <p:cNvSpPr/>
          <p:nvPr/>
        </p:nvSpPr>
        <p:spPr>
          <a:xfrm>
            <a:off x="1515679" y="97979"/>
            <a:ext cx="2201308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B46CD7-689F-409B-B2A6-6EDA68628F66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381EC35-04C7-475B-9217-9295A4425F2D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D013728-4F0F-4D5F-9CC2-3D99856EB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B6CBF88-60C9-4841-8E5B-8B9AA8A848F0}"/>
                </a:ext>
              </a:extLst>
            </p:cNvPr>
            <p:cNvSpPr/>
            <p:nvPr/>
          </p:nvSpPr>
          <p:spPr>
            <a:xfrm>
              <a:off x="10014193" y="1334734"/>
              <a:ext cx="405969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6445ED2-B073-4297-B05D-4702CFB2B1F6}"/>
              </a:ext>
            </a:extLst>
          </p:cNvPr>
          <p:cNvSpPr/>
          <p:nvPr/>
        </p:nvSpPr>
        <p:spPr>
          <a:xfrm>
            <a:off x="4617308" y="3051380"/>
            <a:ext cx="312500" cy="3552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0423-E668-4803-B46E-2696AEC60C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925071" y="776838"/>
            <a:ext cx="3274281" cy="227454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084D2EA8-04EE-455B-80B5-E6E29F08E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557" y="842297"/>
            <a:ext cx="3721177" cy="27908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23512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3AA38-DA1F-4271-998E-967932032F81}"/>
              </a:ext>
            </a:extLst>
          </p:cNvPr>
          <p:cNvSpPr txBox="1"/>
          <p:nvPr/>
        </p:nvSpPr>
        <p:spPr>
          <a:xfrm>
            <a:off x="4357397" y="340743"/>
            <a:ext cx="24967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Permutation</a:t>
            </a:r>
            <a:endParaRPr lang="it-IT" sz="252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750D4-849B-484A-9FB2-179948B8FBE3}"/>
              </a:ext>
            </a:extLst>
          </p:cNvPr>
          <p:cNvSpPr txBox="1"/>
          <p:nvPr/>
        </p:nvSpPr>
        <p:spPr>
          <a:xfrm>
            <a:off x="1682107" y="4444779"/>
            <a:ext cx="7020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b="1" u="sng" dirty="0"/>
              <a:t>0 times out of 100 </a:t>
            </a:r>
            <a:r>
              <a:rPr lang="it-IT" sz="2520" dirty="0"/>
              <a:t>the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null</a:t>
            </a:r>
            <a:r>
              <a:rPr lang="it-IT" sz="2520" dirty="0"/>
              <a:t> model- </a:t>
            </a:r>
            <a:r>
              <a:rPr lang="it-IT" sz="2520" dirty="0" err="1"/>
              <a:t>aic</a:t>
            </a:r>
            <a:r>
              <a:rPr lang="it-IT" sz="2520" dirty="0"/>
              <a:t> of </a:t>
            </a:r>
            <a:r>
              <a:rPr lang="it-IT" sz="2520" dirty="0" err="1"/>
              <a:t>permutated</a:t>
            </a:r>
            <a:r>
              <a:rPr lang="it-IT" sz="2520" dirty="0"/>
              <a:t> </a:t>
            </a:r>
            <a:r>
              <a:rPr lang="it-IT" sz="2520" dirty="0" err="1"/>
              <a:t>ones</a:t>
            </a:r>
            <a:r>
              <a:rPr lang="it-IT" sz="2520" dirty="0"/>
              <a:t> </a:t>
            </a:r>
            <a:r>
              <a:rPr lang="it-IT" sz="2520" dirty="0" err="1"/>
              <a:t>was</a:t>
            </a:r>
            <a:r>
              <a:rPr lang="it-IT" sz="2520" dirty="0"/>
              <a:t> </a:t>
            </a:r>
            <a:r>
              <a:rPr lang="it-IT" sz="2520" dirty="0" err="1"/>
              <a:t>greater</a:t>
            </a:r>
            <a:r>
              <a:rPr lang="it-IT" sz="2520" dirty="0"/>
              <a:t> </a:t>
            </a:r>
            <a:r>
              <a:rPr lang="it-IT" sz="2520" dirty="0" err="1"/>
              <a:t>than</a:t>
            </a:r>
            <a:r>
              <a:rPr lang="it-IT" sz="2520" dirty="0"/>
              <a:t> the </a:t>
            </a:r>
            <a:r>
              <a:rPr lang="it-IT" sz="2520" dirty="0" err="1"/>
              <a:t>difference</a:t>
            </a:r>
            <a:r>
              <a:rPr lang="it-IT" sz="2520" dirty="0"/>
              <a:t> with real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0379F-BBA7-4F5C-9AE0-4779B0405DA2}"/>
              </a:ext>
            </a:extLst>
          </p:cNvPr>
          <p:cNvSpPr/>
          <p:nvPr/>
        </p:nvSpPr>
        <p:spPr>
          <a:xfrm>
            <a:off x="1818247" y="244577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0AC1E-93A6-4D62-B862-E6B5232EB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17555"/>
            <a:ext cx="9144000" cy="342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139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E7B23F3-434B-42BD-AB26-C438606458D6}"/>
              </a:ext>
            </a:extLst>
          </p:cNvPr>
          <p:cNvSpPr txBox="1"/>
          <p:nvPr/>
        </p:nvSpPr>
        <p:spPr>
          <a:xfrm>
            <a:off x="3805348" y="375533"/>
            <a:ext cx="411830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length</a:t>
            </a:r>
            <a:r>
              <a:rPr lang="it-IT" sz="2520" dirty="0"/>
              <a:t> + </a:t>
            </a:r>
            <a:r>
              <a:rPr lang="it-IT" sz="2520" dirty="0" err="1"/>
              <a:t>other</a:t>
            </a:r>
            <a:r>
              <a:rPr lang="it-IT" sz="2520" dirty="0"/>
              <a:t> V in </a:t>
            </a:r>
            <a:r>
              <a:rPr lang="it-IT" sz="2520" dirty="0" err="1"/>
              <a:t>that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endParaRPr lang="it-IT" sz="252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28ED16-FC40-465F-A312-991A4A3E3EF0}"/>
              </a:ext>
            </a:extLst>
          </p:cNvPr>
          <p:cNvSpPr txBox="1"/>
          <p:nvPr/>
        </p:nvSpPr>
        <p:spPr>
          <a:xfrm>
            <a:off x="6190834" y="855664"/>
            <a:ext cx="364236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/>
              <a:t>V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Coef: -0.94</a:t>
            </a:r>
          </a:p>
          <a:p>
            <a:pPr marL="342907" indent="-342907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Coef: 0.02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272BD3-91FE-4F7C-96BE-6D2E93257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31" y="1450372"/>
            <a:ext cx="5040000" cy="303240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E4EEC1-EA23-41CE-9F87-4E7E06F091DB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4057227" y="1378884"/>
            <a:ext cx="3954787" cy="163028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9A80DD4D-BE2C-4C18-A3B1-83BF52021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702" y="3844960"/>
            <a:ext cx="3875418" cy="29065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0085CB1A-0B12-4BD3-A9E7-83DBEE99B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166" y="1472746"/>
            <a:ext cx="3642361" cy="27317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D170B3-52AD-4DEA-ACCB-7518A587E5C7}"/>
              </a:ext>
            </a:extLst>
          </p:cNvPr>
          <p:cNvSpPr txBox="1"/>
          <p:nvPr/>
        </p:nvSpPr>
        <p:spPr>
          <a:xfrm>
            <a:off x="255373" y="1033345"/>
            <a:ext cx="3054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443EE1-8F89-4E90-90A2-D1D2BFA49A56}"/>
              </a:ext>
            </a:extLst>
          </p:cNvPr>
          <p:cNvSpPr/>
          <p:nvPr/>
        </p:nvSpPr>
        <p:spPr>
          <a:xfrm>
            <a:off x="1515679" y="97979"/>
            <a:ext cx="2201308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V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86E935-75E3-4F3D-BDF4-886F3C2FF7B3}"/>
              </a:ext>
            </a:extLst>
          </p:cNvPr>
          <p:cNvSpPr/>
          <p:nvPr/>
        </p:nvSpPr>
        <p:spPr>
          <a:xfrm>
            <a:off x="255373" y="229255"/>
            <a:ext cx="1163044" cy="57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363D89C-B87A-4499-98DF-8552A3EADED6}"/>
              </a:ext>
            </a:extLst>
          </p:cNvPr>
          <p:cNvGrpSpPr/>
          <p:nvPr/>
        </p:nvGrpSpPr>
        <p:grpSpPr>
          <a:xfrm>
            <a:off x="9815078" y="106476"/>
            <a:ext cx="2319042" cy="1739281"/>
            <a:chOff x="9815078" y="106476"/>
            <a:chExt cx="2319042" cy="173928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F166320-3C4B-4EA4-AE95-6E70EA8C1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5078" y="106476"/>
              <a:ext cx="2319042" cy="173928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EE0B900-2A26-45AD-A6E6-C0CDE8824C08}"/>
                </a:ext>
              </a:extLst>
            </p:cNvPr>
            <p:cNvSpPr/>
            <p:nvPr/>
          </p:nvSpPr>
          <p:spPr>
            <a:xfrm>
              <a:off x="10014193" y="1334734"/>
              <a:ext cx="405969" cy="231276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t-IT" sz="128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E6B2476-6118-4268-885F-96AB9FC06518}"/>
              </a:ext>
            </a:extLst>
          </p:cNvPr>
          <p:cNvSpPr/>
          <p:nvPr/>
        </p:nvSpPr>
        <p:spPr>
          <a:xfrm>
            <a:off x="3805348" y="2814762"/>
            <a:ext cx="257769" cy="31805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4743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5705</Words>
  <Application>Microsoft Office PowerPoint</Application>
  <PresentationFormat>Widescreen</PresentationFormat>
  <Paragraphs>855</Paragraphs>
  <Slides>115</Slides>
  <Notes>0</Notes>
  <HiddenSlides>53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0" baseType="lpstr">
      <vt:lpstr>Arial</vt:lpstr>
      <vt:lpstr>Arial Narrow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 Grisafi</dc:creator>
  <cp:lastModifiedBy>Franci Grisafi</cp:lastModifiedBy>
  <cp:revision>65</cp:revision>
  <dcterms:created xsi:type="dcterms:W3CDTF">2022-01-26T08:17:53Z</dcterms:created>
  <dcterms:modified xsi:type="dcterms:W3CDTF">2022-03-08T10:40:09Z</dcterms:modified>
</cp:coreProperties>
</file>